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7" r:id="rId4"/>
    <p:sldId id="263" r:id="rId5"/>
    <p:sldId id="270" r:id="rId6"/>
    <p:sldId id="285" r:id="rId7"/>
    <p:sldId id="259" r:id="rId8"/>
    <p:sldId id="271" r:id="rId9"/>
    <p:sldId id="265" r:id="rId10"/>
    <p:sldId id="286" r:id="rId11"/>
    <p:sldId id="288" r:id="rId12"/>
    <p:sldId id="291" r:id="rId13"/>
    <p:sldId id="274" r:id="rId14"/>
    <p:sldId id="275" r:id="rId15"/>
    <p:sldId id="276" r:id="rId16"/>
    <p:sldId id="277" r:id="rId17"/>
    <p:sldId id="281" r:id="rId18"/>
    <p:sldId id="280" r:id="rId19"/>
    <p:sldId id="282" r:id="rId20"/>
    <p:sldId id="260" r:id="rId21"/>
    <p:sldId id="261" r:id="rId22"/>
    <p:sldId id="262" r:id="rId23"/>
    <p:sldId id="292" r:id="rId24"/>
    <p:sldId id="279" r:id="rId25"/>
    <p:sldId id="293" r:id="rId26"/>
    <p:sldId id="294" r:id="rId27"/>
    <p:sldId id="29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90"/>
    <p:restoredTop sz="94701"/>
  </p:normalViewPr>
  <p:slideViewPr>
    <p:cSldViewPr snapToGrid="0" snapToObjects="1">
      <p:cViewPr>
        <p:scale>
          <a:sx n="80" d="100"/>
          <a:sy n="80" d="100"/>
        </p:scale>
        <p:origin x="12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350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60BDC-98FE-5A4F-9E8D-B302FE32C34F}" type="datetimeFigureOut">
              <a:rPr lang="en-US" smtClean="0"/>
              <a:t>4/16/17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17D31-F178-444E-B4FC-DCC78F19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66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BBA8-B13D-FB47-BCFD-8707573B3A33}" type="datetimeFigureOut">
              <a:rPr lang="en-US" smtClean="0"/>
              <a:t>4/16/17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FAFB-F76A-D44F-9F32-7F14D3D72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2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BBA8-B13D-FB47-BCFD-8707573B3A33}" type="datetimeFigureOut">
              <a:rPr lang="en-US" smtClean="0"/>
              <a:t>4/16/17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FAFB-F76A-D44F-9F32-7F14D3D72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78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BBA8-B13D-FB47-BCFD-8707573B3A33}" type="datetimeFigureOut">
              <a:rPr lang="en-US" smtClean="0"/>
              <a:t>4/16/17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FAFB-F76A-D44F-9F32-7F14D3D72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BBA8-B13D-FB47-BCFD-8707573B3A33}" type="datetimeFigureOut">
              <a:rPr lang="en-US" smtClean="0"/>
              <a:t>4/16/17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FAFB-F76A-D44F-9F32-7F14D3D72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39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BBA8-B13D-FB47-BCFD-8707573B3A33}" type="datetimeFigureOut">
              <a:rPr lang="en-US" smtClean="0"/>
              <a:t>4/16/17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FAFB-F76A-D44F-9F32-7F14D3D72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5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BBA8-B13D-FB47-BCFD-8707573B3A33}" type="datetimeFigureOut">
              <a:rPr lang="en-US" smtClean="0"/>
              <a:t>4/16/17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FAFB-F76A-D44F-9F32-7F14D3D72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2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BBA8-B13D-FB47-BCFD-8707573B3A33}" type="datetimeFigureOut">
              <a:rPr lang="en-US" smtClean="0"/>
              <a:t>4/16/17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FAFB-F76A-D44F-9F32-7F14D3D72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3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BBA8-B13D-FB47-BCFD-8707573B3A33}" type="datetimeFigureOut">
              <a:rPr lang="en-US" smtClean="0"/>
              <a:t>4/16/17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FAFB-F76A-D44F-9F32-7F14D3D72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52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BBA8-B13D-FB47-BCFD-8707573B3A33}" type="datetimeFigureOut">
              <a:rPr lang="en-US" smtClean="0"/>
              <a:t>4/16/17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FAFB-F76A-D44F-9F32-7F14D3D72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49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BBA8-B13D-FB47-BCFD-8707573B3A33}" type="datetimeFigureOut">
              <a:rPr lang="en-US" smtClean="0"/>
              <a:t>4/16/17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FAFB-F76A-D44F-9F32-7F14D3D72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96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ABBA8-B13D-FB47-BCFD-8707573B3A33}" type="datetimeFigureOut">
              <a:rPr lang="en-US" smtClean="0"/>
              <a:t>4/16/17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FAFB-F76A-D44F-9F32-7F14D3D72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56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ABBA8-B13D-FB47-BCFD-8707573B3A33}" type="datetimeFigureOut">
              <a:rPr lang="en-US" smtClean="0"/>
              <a:t>4/16/17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FAFB-F76A-D44F-9F32-7F14D3D72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e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Relationship Id="rId3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57866"/>
            <a:ext cx="8517467" cy="1528763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accent5">
                    <a:lumMod val="75000"/>
                  </a:schemeClr>
                </a:solidFill>
              </a:rPr>
              <a:t>Generalization and </a:t>
            </a:r>
            <a:r>
              <a:rPr lang="en-US" sz="4400" dirty="0" err="1" smtClean="0">
                <a:solidFill>
                  <a:schemeClr val="accent5">
                    <a:lumMod val="75000"/>
                  </a:schemeClr>
                </a:solidFill>
              </a:rPr>
              <a:t>Equilbrium</a:t>
            </a:r>
            <a:r>
              <a:rPr lang="en-US" sz="4400" dirty="0" smtClean="0">
                <a:solidFill>
                  <a:schemeClr val="accent5">
                    <a:lumMod val="75000"/>
                  </a:schemeClr>
                </a:solidFill>
              </a:rPr>
              <a:t> in Generative Adversarial Nets (GANs)</a:t>
            </a:r>
            <a:endParaRPr lang="en-US" sz="4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01831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Sanjeev Arora </a:t>
            </a:r>
          </a:p>
          <a:p>
            <a:r>
              <a:rPr lang="en-US" sz="2000" dirty="0" smtClean="0"/>
              <a:t>Princeton University</a:t>
            </a:r>
            <a:br>
              <a:rPr lang="en-US" sz="2000" dirty="0" smtClean="0"/>
            </a:br>
            <a:r>
              <a:rPr lang="en-US" sz="2000" dirty="0" smtClean="0"/>
              <a:t>(visiting Simons Berkeley) 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98444" y="391513"/>
            <a:ext cx="4176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Research seminar, Google March 2017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974977" y="6161777"/>
            <a:ext cx="394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(Funding: NSF, Simons Foundation, ONR)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8000" y="4130484"/>
            <a:ext cx="5564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Rong</a:t>
            </a:r>
            <a:r>
              <a:rPr lang="en-US" sz="2000" dirty="0" smtClean="0"/>
              <a:t> Ge        </a:t>
            </a:r>
            <a:r>
              <a:rPr lang="en-US" sz="2000" dirty="0" err="1" smtClean="0"/>
              <a:t>Yingyu</a:t>
            </a:r>
            <a:r>
              <a:rPr lang="en-US" sz="2000" dirty="0" smtClean="0"/>
              <a:t> Liang     </a:t>
            </a:r>
            <a:r>
              <a:rPr lang="en-US" sz="2000" dirty="0" err="1" smtClean="0"/>
              <a:t>Tengyu</a:t>
            </a:r>
            <a:r>
              <a:rPr lang="en-US" sz="2000" dirty="0" smtClean="0"/>
              <a:t> Ma      Yi Zhang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613474"/>
            <a:ext cx="898358" cy="13475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39250"/>
            <a:ext cx="878977" cy="1421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03" y="4565928"/>
            <a:ext cx="961752" cy="14426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789" y="4552589"/>
            <a:ext cx="1162569" cy="13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4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Bad news: Bounded capacity discriminators are weak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3" y="1546310"/>
            <a:ext cx="3612697" cy="42618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87579" y="3677236"/>
            <a:ext cx="1700463" cy="24027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7030A0"/>
                </a:solidFill>
              </a:rPr>
              <a:t/>
            </a:r>
            <a:br>
              <a:rPr lang="en-US" sz="2000" dirty="0" smtClean="0">
                <a:solidFill>
                  <a:srgbClr val="7030A0"/>
                </a:solidFill>
              </a:rPr>
            </a:br>
            <a:r>
              <a:rPr lang="en-US" sz="2000" dirty="0" smtClean="0">
                <a:solidFill>
                  <a:srgbClr val="7030A0"/>
                </a:solidFill>
              </a:rPr>
              <a:t>Uniform distribution on </a:t>
            </a:r>
          </a:p>
          <a:p>
            <a:pPr algn="ctr"/>
            <a:r>
              <a:rPr lang="en-US" sz="2000" dirty="0" smtClean="0">
                <a:solidFill>
                  <a:srgbClr val="7030A0"/>
                </a:solidFill>
              </a:rPr>
              <a:t>(</a:t>
            </a:r>
            <a:r>
              <a:rPr lang="en-US" sz="2000" dirty="0" err="1" smtClean="0">
                <a:solidFill>
                  <a:srgbClr val="7030A0"/>
                </a:solidFill>
              </a:rPr>
              <a:t>nlog</a:t>
            </a:r>
            <a:r>
              <a:rPr lang="en-US" sz="2000" dirty="0" smtClean="0">
                <a:solidFill>
                  <a:srgbClr val="7030A0"/>
                </a:solidFill>
              </a:rPr>
              <a:t> n)/</a:t>
            </a:r>
            <a:r>
              <a:rPr lang="en-US" sz="2000" dirty="0" smtClean="0">
                <a:solidFill>
                  <a:srgbClr val="7030A0"/>
                </a:solidFill>
                <a:latin typeface="Symbol" charset="2"/>
                <a:ea typeface="Symbol" charset="2"/>
                <a:cs typeface="Symbol" charset="2"/>
              </a:rPr>
              <a:t>e</a:t>
            </a:r>
            <a:r>
              <a:rPr lang="en-US" sz="2000" baseline="30000" dirty="0" smtClean="0">
                <a:solidFill>
                  <a:srgbClr val="7030A0"/>
                </a:solidFill>
              </a:rPr>
              <a:t>2</a:t>
            </a:r>
            <a:br>
              <a:rPr lang="en-US" sz="2000" baseline="30000" dirty="0" smtClean="0">
                <a:solidFill>
                  <a:srgbClr val="7030A0"/>
                </a:solidFill>
              </a:rPr>
            </a:br>
            <a:r>
              <a:rPr lang="en-US" sz="2000" dirty="0" smtClean="0">
                <a:solidFill>
                  <a:srgbClr val="7030A0"/>
                </a:solidFill>
              </a:rPr>
              <a:t>random samples from</a:t>
            </a:r>
            <a:br>
              <a:rPr lang="en-US" sz="2000" dirty="0" smtClean="0">
                <a:solidFill>
                  <a:srgbClr val="7030A0"/>
                </a:solidFill>
              </a:rPr>
            </a:br>
            <a:r>
              <a:rPr lang="en-US" sz="2000" i="1" dirty="0" err="1" smtClean="0">
                <a:solidFill>
                  <a:srgbClr val="7030A0"/>
                </a:solidFill>
              </a:rPr>
              <a:t>D</a:t>
            </a:r>
            <a:r>
              <a:rPr lang="en-US" sz="2000" baseline="-25000" dirty="0" err="1" smtClean="0">
                <a:solidFill>
                  <a:srgbClr val="7030A0"/>
                </a:solidFill>
              </a:rPr>
              <a:t>real</a:t>
            </a:r>
            <a:endParaRPr lang="en-US" sz="2000" baseline="-25000" dirty="0" smtClean="0">
              <a:solidFill>
                <a:srgbClr val="7030A0"/>
              </a:solidFill>
            </a:endParaRPr>
          </a:p>
          <a:p>
            <a:pPr algn="ctr"/>
            <a:r>
              <a:rPr lang="en-US" sz="2000" dirty="0" smtClean="0">
                <a:solidFill>
                  <a:srgbClr val="7030A0"/>
                </a:solidFill>
              </a:rPr>
              <a:t> </a:t>
            </a:r>
            <a:br>
              <a:rPr lang="en-US" sz="2000" dirty="0" smtClean="0">
                <a:solidFill>
                  <a:srgbClr val="7030A0"/>
                </a:solidFill>
              </a:rPr>
            </a:br>
            <a:endParaRPr lang="en-US" sz="2000" baseline="30000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1895" y="5808163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800" i="1" baseline="-25000" dirty="0" err="1" smtClean="0">
                <a:latin typeface="Comic Sans MS" charset="0"/>
                <a:ea typeface="Comic Sans MS" charset="0"/>
                <a:cs typeface="Comic Sans MS" charset="0"/>
              </a:rPr>
              <a:t>real</a:t>
            </a:r>
            <a:endParaRPr lang="en-US" sz="2800" i="1" baseline="-2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74170" y="2021305"/>
            <a:ext cx="7403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</a:rPr>
              <a:t>Theorem: If </a:t>
            </a:r>
            <a:r>
              <a:rPr lang="en-US" sz="2400" dirty="0" smtClean="0">
                <a:solidFill>
                  <a:srgbClr val="7030A0"/>
                </a:solidFill>
              </a:rPr>
              <a:t>discriminator</a:t>
            </a:r>
            <a:r>
              <a:rPr lang="en-US" sz="2400" dirty="0" smtClean="0">
                <a:solidFill>
                  <a:srgbClr val="7030A0"/>
                </a:solidFill>
              </a:rPr>
              <a:t> </a:t>
            </a:r>
            <a:r>
              <a:rPr lang="en-US" sz="2400" dirty="0" smtClean="0">
                <a:solidFill>
                  <a:srgbClr val="7030A0"/>
                </a:solidFill>
              </a:rPr>
              <a:t>has capacity n its distinguishing </a:t>
            </a:r>
            <a:br>
              <a:rPr lang="en-US" sz="2400" dirty="0" smtClean="0">
                <a:solidFill>
                  <a:srgbClr val="7030A0"/>
                </a:solidFill>
              </a:rPr>
            </a:br>
            <a:r>
              <a:rPr lang="en-US" sz="2400" dirty="0" smtClean="0">
                <a:solidFill>
                  <a:srgbClr val="7030A0"/>
                </a:solidFill>
              </a:rPr>
              <a:t>probability between these two distributions is &lt; </a:t>
            </a:r>
            <a:r>
              <a:rPr lang="en-US" sz="2400" dirty="0" smtClean="0">
                <a:solidFill>
                  <a:srgbClr val="7030A0"/>
                </a:solidFill>
                <a:latin typeface="Symbol" charset="2"/>
                <a:ea typeface="Symbol" charset="2"/>
                <a:cs typeface="Symbol" charset="2"/>
              </a:rPr>
              <a:t>e</a:t>
            </a:r>
            <a:r>
              <a:rPr lang="en-US" sz="2400" dirty="0" smtClean="0">
                <a:solidFill>
                  <a:srgbClr val="7030A0"/>
                </a:solidFill>
              </a:rPr>
              <a:t> .  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95323" y="3407508"/>
            <a:ext cx="72028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Notes: (</a:t>
            </a:r>
            <a:r>
              <a:rPr lang="en-US" sz="2400" dirty="0" err="1" smtClean="0"/>
              <a:t>i</a:t>
            </a:r>
            <a:r>
              <a:rPr lang="en-US" sz="2400" dirty="0" smtClean="0"/>
              <a:t>) Still holds if many more samples available </a:t>
            </a:r>
            <a:br>
              <a:rPr lang="en-US" sz="2400" dirty="0" smtClean="0"/>
            </a:br>
            <a:r>
              <a:rPr lang="en-US" sz="2400" dirty="0" smtClean="0"/>
              <a:t>from </a:t>
            </a:r>
            <a:r>
              <a:rPr lang="en-US" sz="2400" i="1" dirty="0" err="1" smtClean="0"/>
              <a:t>D</a:t>
            </a:r>
            <a:r>
              <a:rPr lang="en-US" sz="2400" baseline="-25000" dirty="0" err="1" smtClean="0"/>
              <a:t>real</a:t>
            </a:r>
            <a:r>
              <a:rPr lang="en-US" sz="2400" dirty="0" smtClean="0"/>
              <a:t> , including any number of held-out samples.</a:t>
            </a:r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(ii) Suggests current GAN objectives may be unable</a:t>
            </a:r>
            <a:br>
              <a:rPr lang="en-US" sz="2400" dirty="0" smtClean="0"/>
            </a:br>
            <a:r>
              <a:rPr lang="en-US" sz="2400" dirty="0" smtClean="0"/>
              <a:t>to enforce sufficient </a:t>
            </a:r>
            <a:r>
              <a:rPr lang="en-US" sz="2400" dirty="0" smtClean="0">
                <a:solidFill>
                  <a:srgbClr val="FF0000"/>
                </a:solidFill>
              </a:rPr>
              <a:t>diversity</a:t>
            </a:r>
            <a:r>
              <a:rPr lang="en-US" sz="2400" dirty="0" smtClean="0"/>
              <a:t> in </a:t>
            </a:r>
            <a:r>
              <a:rPr lang="en-US" sz="2400" dirty="0"/>
              <a:t>g</a:t>
            </a:r>
            <a:r>
              <a:rPr lang="en-US" sz="2400" dirty="0" smtClean="0"/>
              <a:t>enerator’s distribution.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38706" y="2782809"/>
            <a:ext cx="6543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(Proof: Standard Epsilon-net argument; coming up)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551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Proposed </a:t>
            </a:r>
            <a:r>
              <a:rPr lang="en-US" dirty="0" err="1" smtClean="0"/>
              <a:t>defn</a:t>
            </a:r>
            <a:r>
              <a:rPr lang="en-US" dirty="0" smtClean="0"/>
              <a:t> of Generalization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95780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learning </a:t>
            </a:r>
            <a:r>
              <a:rPr lang="en-US" sz="2400" dirty="0" smtClean="0">
                <a:solidFill>
                  <a:srgbClr val="FF0000"/>
                </a:solidFill>
              </a:rPr>
              <a:t>generalizes</a:t>
            </a:r>
            <a:r>
              <a:rPr lang="en-US" sz="2400" dirty="0" smtClean="0"/>
              <a:t> if the following two track each other closely:</a:t>
            </a:r>
          </a:p>
          <a:p>
            <a:endParaRPr lang="en-US" sz="2400" dirty="0" smtClean="0"/>
          </a:p>
          <a:p>
            <a:r>
              <a:rPr lang="en-US" sz="2400" dirty="0" smtClean="0"/>
              <a:t>Objective value on empirical distribution on samples from </a:t>
            </a:r>
            <a:r>
              <a:rPr lang="en-US" sz="2400" i="1" dirty="0" err="1" smtClean="0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400" i="1" baseline="-25000" dirty="0" err="1" smtClean="0">
                <a:latin typeface="Comic Sans MS" charset="0"/>
                <a:ea typeface="Comic Sans MS" charset="0"/>
                <a:cs typeface="Comic Sans MS" charset="0"/>
              </a:rPr>
              <a:t>synth</a:t>
            </a:r>
            <a:r>
              <a:rPr lang="en-US" sz="2400" i="1" baseline="-25000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400" i="1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400" dirty="0" smtClean="0">
                <a:ea typeface="Comic Sans MS" charset="0"/>
                <a:cs typeface="Comic Sans MS" charset="0"/>
              </a:rPr>
              <a:t>and  </a:t>
            </a:r>
            <a:r>
              <a:rPr lang="en-US" sz="2400" i="1" dirty="0" err="1" smtClean="0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400" i="1" baseline="-25000" dirty="0" err="1" smtClean="0">
                <a:latin typeface="Comic Sans MS" charset="0"/>
                <a:ea typeface="Comic Sans MS" charset="0"/>
                <a:cs typeface="Comic Sans MS" charset="0"/>
              </a:rPr>
              <a:t>real</a:t>
            </a:r>
            <a:endParaRPr lang="en-US" sz="2400" i="1" baseline="-25000" dirty="0"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sz="2400" dirty="0" smtClean="0"/>
              <a:t> 				and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distance between the full distributions </a:t>
            </a:r>
            <a:r>
              <a:rPr lang="en-US" sz="2400" i="1" dirty="0" err="1" smtClean="0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400" i="1" baseline="-25000" dirty="0" err="1" smtClean="0">
                <a:latin typeface="Comic Sans MS" charset="0"/>
                <a:ea typeface="Comic Sans MS" charset="0"/>
                <a:cs typeface="Comic Sans MS" charset="0"/>
              </a:rPr>
              <a:t>synth</a:t>
            </a:r>
            <a:r>
              <a:rPr lang="en-US" sz="2400" i="1" baseline="-25000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400" i="1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400" dirty="0">
                <a:ea typeface="Comic Sans MS" charset="0"/>
                <a:cs typeface="Comic Sans MS" charset="0"/>
              </a:rPr>
              <a:t>and  </a:t>
            </a:r>
            <a:r>
              <a:rPr lang="en-US" sz="2400" i="1" dirty="0" err="1" smtClean="0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400" i="1" baseline="-25000" dirty="0" err="1" smtClean="0">
                <a:latin typeface="Comic Sans MS" charset="0"/>
                <a:ea typeface="Comic Sans MS" charset="0"/>
                <a:cs typeface="Comic Sans MS" charset="0"/>
              </a:rPr>
              <a:t>real</a:t>
            </a:r>
            <a:r>
              <a:rPr lang="en-US" sz="2400" i="1" baseline="-25000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3872487"/>
            <a:ext cx="8333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Theorem: Generalization </a:t>
            </a:r>
            <a:r>
              <a:rPr lang="en-US" sz="2400" dirty="0" smtClean="0">
                <a:solidFill>
                  <a:srgbClr val="FF0000"/>
                </a:solidFill>
              </a:rPr>
              <a:t>does not happen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for the usual distances</a:t>
            </a:r>
            <a:b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such as Jensen-Shannon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JS) divergence,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Wasserstein, and l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21" y="4950767"/>
            <a:ext cx="1321200" cy="1486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73946" y="5324575"/>
            <a:ext cx="725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Is there any distance for which generalization happens?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85328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(Partial good news): If # of samples &gt; 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dirty="0" err="1">
                <a:solidFill>
                  <a:srgbClr val="7030A0"/>
                </a:solidFill>
              </a:rPr>
              <a:t>nlog</a:t>
            </a:r>
            <a:r>
              <a:rPr lang="en-US" dirty="0">
                <a:solidFill>
                  <a:srgbClr val="7030A0"/>
                </a:solidFill>
              </a:rPr>
              <a:t> n)/</a:t>
            </a:r>
            <a:r>
              <a:rPr lang="en-US" dirty="0" smtClean="0">
                <a:solidFill>
                  <a:srgbClr val="7030A0"/>
                </a:solidFill>
                <a:latin typeface="Symbol" charset="2"/>
                <a:ea typeface="Symbol" charset="2"/>
                <a:cs typeface="Symbol" charset="2"/>
              </a:rPr>
              <a:t>e</a:t>
            </a:r>
            <a:r>
              <a:rPr lang="en-US" baseline="30000" dirty="0" smtClean="0">
                <a:solidFill>
                  <a:srgbClr val="7030A0"/>
                </a:solidFill>
              </a:rPr>
              <a:t>2</a:t>
            </a:r>
            <a:br>
              <a:rPr lang="en-US" baseline="30000" dirty="0" smtClean="0">
                <a:solidFill>
                  <a:srgbClr val="7030A0"/>
                </a:solidFill>
              </a:rPr>
            </a:br>
            <a:r>
              <a:rPr lang="en-US" dirty="0" smtClean="0"/>
              <a:t>then performance on the samples tracks (within </a:t>
            </a:r>
            <a:br>
              <a:rPr lang="en-US" dirty="0" smtClean="0"/>
            </a:br>
            <a:r>
              <a:rPr lang="en-US" baseline="30000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  </a:t>
            </a:r>
            <a:r>
              <a:rPr lang="en-US" dirty="0" smtClean="0">
                <a:solidFill>
                  <a:srgbClr val="7030A0"/>
                </a:solidFill>
                <a:latin typeface="Symbol" charset="2"/>
                <a:ea typeface="Symbol" charset="2"/>
                <a:cs typeface="Symbol" charset="2"/>
              </a:rPr>
              <a:t>e</a:t>
            </a:r>
            <a:r>
              <a:rPr lang="en-US" dirty="0" smtClean="0">
                <a:ea typeface="Symbol" charset="2"/>
                <a:cs typeface="Symbol" charset="2"/>
              </a:rPr>
              <a:t>) the performance on the full distribution.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0" y="2107783"/>
            <a:ext cx="3612697" cy="4261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07832" y="2413022"/>
            <a:ext cx="53994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(Thus, “generalization” does happen with </a:t>
            </a:r>
          </a:p>
          <a:p>
            <a:r>
              <a:rPr lang="en-US" sz="2400" dirty="0"/>
              <a:t>r</a:t>
            </a:r>
            <a:r>
              <a:rPr lang="en-US" sz="2400" dirty="0" smtClean="0"/>
              <a:t>espect to “neural net distance”.)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261" y="3584625"/>
            <a:ext cx="6893182" cy="3980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09937" y="4572000"/>
            <a:ext cx="59857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(Similar theorems proved before in </a:t>
            </a:r>
            <a:r>
              <a:rPr lang="en-US" sz="2000" dirty="0" err="1" smtClean="0"/>
              <a:t>pseudorandomness</a:t>
            </a:r>
            <a:r>
              <a:rPr lang="en-US" sz="2000" dirty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[</a:t>
            </a:r>
            <a:r>
              <a:rPr lang="en-US" sz="2000" dirty="0" err="1" smtClean="0"/>
              <a:t>Trevisan</a:t>
            </a:r>
            <a:r>
              <a:rPr lang="en-US" sz="2000" dirty="0" smtClean="0"/>
              <a:t> et al’08], statistics [</a:t>
            </a:r>
            <a:r>
              <a:rPr lang="en-US" sz="2000" dirty="0" err="1" smtClean="0"/>
              <a:t>Gretton</a:t>
            </a:r>
            <a:r>
              <a:rPr lang="en-US" sz="2000" dirty="0" smtClean="0"/>
              <a:t> et al’12].)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822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Generalization happens for NN distance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549442" y="1630406"/>
            <a:ext cx="7295147" cy="1106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Idea 1: Deep nets are “Lipschitz” with respect to their </a:t>
            </a:r>
            <a:r>
              <a:rPr lang="en-US" sz="2000" dirty="0" smtClean="0">
                <a:solidFill>
                  <a:schemeClr val="tx1"/>
                </a:solidFill>
              </a:rPr>
              <a:t> trainable parameters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chemeClr val="tx1"/>
                </a:solidFill>
              </a:rPr>
              <a:t>Changing parameters by </a:t>
            </a:r>
            <a:r>
              <a:rPr lang="en-US" sz="2000" dirty="0">
                <a:solidFill>
                  <a:schemeClr val="tx1"/>
                </a:solidFill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sz="2000" dirty="0">
                <a:solidFill>
                  <a:schemeClr val="tx1"/>
                </a:solidFill>
              </a:rPr>
              <a:t> changes the deep net’s </a:t>
            </a:r>
            <a:r>
              <a:rPr lang="en-US" sz="2000" dirty="0" smtClean="0">
                <a:solidFill>
                  <a:schemeClr val="tx1"/>
                </a:solidFill>
              </a:rPr>
              <a:t>output </a:t>
            </a:r>
            <a:r>
              <a:rPr lang="en-US" sz="2000" dirty="0">
                <a:solidFill>
                  <a:schemeClr val="tx1"/>
                </a:solidFill>
              </a:rPr>
              <a:t>by  &lt; C </a:t>
            </a:r>
            <a:r>
              <a:rPr lang="en-US" sz="2000" dirty="0">
                <a:solidFill>
                  <a:schemeClr val="tx1"/>
                </a:solidFill>
                <a:latin typeface="Symbol" charset="2"/>
                <a:ea typeface="Symbol" charset="2"/>
                <a:cs typeface="Symbol" charset="2"/>
              </a:rPr>
              <a:t>d </a:t>
            </a:r>
            <a:r>
              <a:rPr lang="en-US" sz="2000" dirty="0" smtClean="0">
                <a:solidFill>
                  <a:schemeClr val="tx1"/>
                </a:solidFill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ea typeface="Symbol" charset="2"/>
                <a:cs typeface="Symbol" charset="2"/>
              </a:rPr>
              <a:t>for </a:t>
            </a:r>
            <a:r>
              <a:rPr lang="en-US" sz="2000" dirty="0">
                <a:solidFill>
                  <a:schemeClr val="tx1"/>
                </a:solidFill>
                <a:ea typeface="Symbol" charset="2"/>
                <a:cs typeface="Symbol" charset="2"/>
              </a:rPr>
              <a:t>some small C.) </a:t>
            </a:r>
          </a:p>
        </p:txBody>
      </p:sp>
      <p:sp>
        <p:nvSpPr>
          <p:cNvPr id="6" name="Rectangle 5"/>
          <p:cNvSpPr/>
          <p:nvPr/>
        </p:nvSpPr>
        <p:spPr>
          <a:xfrm>
            <a:off x="549441" y="2922672"/>
            <a:ext cx="7295147" cy="11051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Idea 2:  If  # of parameters = n, there are only </a:t>
            </a:r>
            <a:r>
              <a:rPr lang="en-US" sz="2000" dirty="0" err="1" smtClean="0">
                <a:solidFill>
                  <a:schemeClr val="tx1"/>
                </a:solidFill>
              </a:rPr>
              <a:t>exp</a:t>
            </a:r>
            <a:r>
              <a:rPr lang="en-US" sz="2000" dirty="0" smtClean="0">
                <a:solidFill>
                  <a:schemeClr val="tx1"/>
                </a:solidFill>
              </a:rPr>
              <a:t>(n/</a:t>
            </a:r>
            <a:r>
              <a:rPr lang="en-US" sz="2000" dirty="0" smtClean="0">
                <a:solidFill>
                  <a:schemeClr val="tx1"/>
                </a:solidFill>
                <a:latin typeface="Symbol" charset="2"/>
                <a:ea typeface="Symbol" charset="2"/>
                <a:cs typeface="Symbol" charset="2"/>
              </a:rPr>
              <a:t>e</a:t>
            </a:r>
            <a:r>
              <a:rPr lang="en-US" sz="2000" dirty="0" smtClean="0">
                <a:solidFill>
                  <a:schemeClr val="tx1"/>
                </a:solidFill>
              </a:rPr>
              <a:t>) fundamentally distinct deep nets (all others are </a:t>
            </a:r>
            <a:r>
              <a:rPr lang="en-US" sz="2000" dirty="0" smtClean="0">
                <a:solidFill>
                  <a:schemeClr val="tx1"/>
                </a:solidFill>
                <a:latin typeface="Symbol" charset="2"/>
                <a:ea typeface="Symbol" charset="2"/>
                <a:cs typeface="Symbol" charset="2"/>
              </a:rPr>
              <a:t>e</a:t>
            </a:r>
            <a:r>
              <a:rPr lang="en-US" sz="2000" dirty="0" smtClean="0">
                <a:solidFill>
                  <a:schemeClr val="tx1"/>
                </a:solidFill>
              </a:rPr>
              <a:t>-“close” to one of these</a:t>
            </a:r>
            <a:r>
              <a:rPr lang="is-IS" sz="2000" dirty="0" smtClean="0">
                <a:solidFill>
                  <a:schemeClr val="tx1"/>
                </a:solidFill>
              </a:rPr>
              <a:t>…</a:t>
            </a:r>
            <a:r>
              <a:rPr lang="en-US" sz="2000" dirty="0" smtClean="0">
                <a:solidFill>
                  <a:schemeClr val="tx1"/>
                </a:solidFill>
              </a:rPr>
              <a:t>)      </a:t>
            </a:r>
            <a:r>
              <a:rPr lang="en-US" sz="2000" dirty="0" smtClean="0">
                <a:solidFill>
                  <a:srgbClr val="7030A0"/>
                </a:solidFill>
              </a:rPr>
              <a:t>(“epsilon-net”)</a:t>
            </a:r>
            <a:endParaRPr lang="en-US" sz="2000" dirty="0">
              <a:solidFill>
                <a:srgbClr val="7030A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254" y="1938761"/>
            <a:ext cx="1844842" cy="18448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9441" y="4258291"/>
            <a:ext cx="9148010" cy="11770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Idea 3: For any fixed discriminator  D, once we draw &gt; </a:t>
            </a:r>
            <a:r>
              <a:rPr lang="en-US" sz="2000" dirty="0" err="1" smtClean="0">
                <a:solidFill>
                  <a:schemeClr val="tx1"/>
                </a:solidFill>
              </a:rPr>
              <a:t>nlog</a:t>
            </a:r>
            <a:r>
              <a:rPr lang="en-US" sz="2000" dirty="0" smtClean="0">
                <a:solidFill>
                  <a:schemeClr val="tx1"/>
                </a:solidFill>
              </a:rPr>
              <a:t> n/</a:t>
            </a:r>
            <a:r>
              <a:rPr lang="en-US" sz="2000" dirty="0" smtClean="0">
                <a:solidFill>
                  <a:schemeClr val="tx1"/>
                </a:solidFill>
                <a:latin typeface="Symbol" charset="2"/>
                <a:ea typeface="Symbol" charset="2"/>
                <a:cs typeface="Symbol" charset="2"/>
              </a:rPr>
              <a:t>e</a:t>
            </a:r>
            <a:r>
              <a:rPr lang="en-US" sz="2000" baseline="30000" dirty="0" smtClean="0">
                <a:solidFill>
                  <a:schemeClr val="tx1"/>
                </a:solidFill>
              </a:rPr>
              <a:t>2</a:t>
            </a:r>
            <a:r>
              <a:rPr lang="en-US" sz="2000" dirty="0" smtClean="0">
                <a:solidFill>
                  <a:schemeClr val="tx1"/>
                </a:solidFill>
              </a:rPr>
              <a:t>   samples</a:t>
            </a:r>
          </a:p>
          <a:p>
            <a:r>
              <a:rPr lang="en-US" sz="2000" dirty="0">
                <a:solidFill>
                  <a:schemeClr val="tx1"/>
                </a:solidFill>
              </a:rPr>
              <a:t>f</a:t>
            </a:r>
            <a:r>
              <a:rPr lang="en-US" sz="2000" dirty="0" smtClean="0">
                <a:solidFill>
                  <a:schemeClr val="tx1"/>
                </a:solidFill>
              </a:rPr>
              <a:t>rom </a:t>
            </a:r>
            <a:r>
              <a:rPr lang="en-US" sz="2000" i="1" dirty="0" err="1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000" i="1" baseline="-25000" dirty="0" err="1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real</a:t>
            </a:r>
            <a:r>
              <a:rPr lang="en-US" sz="2000" i="1" baseline="-25000" dirty="0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  </a:t>
            </a:r>
            <a:r>
              <a:rPr lang="en-US" sz="2000" dirty="0" smtClean="0">
                <a:solidFill>
                  <a:schemeClr val="tx1"/>
                </a:solidFill>
                <a:ea typeface="Comic Sans MS" charset="0"/>
                <a:cs typeface="Comic Sans MS" charset="0"/>
              </a:rPr>
              <a:t>and</a:t>
            </a:r>
            <a:r>
              <a:rPr lang="en-US" sz="2000" i="1" baseline="-25000" dirty="0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000" i="1" dirty="0" err="1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000" i="1" baseline="-25000" dirty="0" err="1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synth</a:t>
            </a:r>
            <a:r>
              <a:rPr lang="en-US" sz="2000" i="1" baseline="-25000" dirty="0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ea typeface="Comic Sans MS" charset="0"/>
                <a:cs typeface="Comic Sans MS" charset="0"/>
              </a:rPr>
              <a:t>then probability is at most </a:t>
            </a:r>
            <a:r>
              <a:rPr lang="en-US" sz="2000" dirty="0" err="1" smtClean="0">
                <a:solidFill>
                  <a:schemeClr val="tx1"/>
                </a:solidFill>
                <a:ea typeface="Comic Sans MS" charset="0"/>
                <a:cs typeface="Comic Sans MS" charset="0"/>
              </a:rPr>
              <a:t>exp</a:t>
            </a:r>
            <a:r>
              <a:rPr lang="en-US" sz="2000" dirty="0" smtClean="0">
                <a:solidFill>
                  <a:schemeClr val="tx1"/>
                </a:solidFill>
                <a:ea typeface="Comic Sans MS" charset="0"/>
                <a:cs typeface="Comic Sans MS" charset="0"/>
              </a:rPr>
              <a:t>(-n/</a:t>
            </a:r>
            <a:r>
              <a:rPr lang="en-US" sz="2000" dirty="0" smtClean="0">
                <a:solidFill>
                  <a:schemeClr val="tx1"/>
                </a:solidFill>
                <a:latin typeface="Symbol" charset="2"/>
                <a:ea typeface="Symbol" charset="2"/>
                <a:cs typeface="Symbol" charset="2"/>
              </a:rPr>
              <a:t>e</a:t>
            </a:r>
            <a:r>
              <a:rPr lang="en-US" sz="2000" dirty="0" smtClean="0">
                <a:solidFill>
                  <a:schemeClr val="tx1"/>
                </a:solidFill>
                <a:ea typeface="Comic Sans MS" charset="0"/>
                <a:cs typeface="Comic Sans MS" charset="0"/>
              </a:rPr>
              <a:t>) that its distinguishing ability on these  samples is </a:t>
            </a:r>
            <a:r>
              <a:rPr lang="en-US" sz="2000" dirty="0" smtClean="0">
                <a:solidFill>
                  <a:srgbClr val="C00000"/>
                </a:solidFill>
                <a:ea typeface="Comic Sans MS" charset="0"/>
                <a:cs typeface="Comic Sans MS" charset="0"/>
              </a:rPr>
              <a:t>not </a:t>
            </a:r>
            <a:r>
              <a:rPr lang="en-US" sz="2000" dirty="0" smtClean="0">
                <a:solidFill>
                  <a:schemeClr val="tx1"/>
                </a:solidFill>
                <a:ea typeface="Comic Sans MS" charset="0"/>
                <a:cs typeface="Comic Sans MS" charset="0"/>
              </a:rPr>
              <a:t>within ±</a:t>
            </a:r>
            <a:r>
              <a:rPr lang="en-US" sz="2000" dirty="0" smtClean="0">
                <a:solidFill>
                  <a:schemeClr val="tx1"/>
                </a:solidFill>
                <a:latin typeface="Symbol" charset="2"/>
                <a:ea typeface="Symbol" charset="2"/>
                <a:cs typeface="Symbol" charset="2"/>
              </a:rPr>
              <a:t>e</a:t>
            </a:r>
            <a:r>
              <a:rPr lang="en-US" sz="2000" dirty="0" smtClean="0">
                <a:solidFill>
                  <a:schemeClr val="tx1"/>
                </a:solidFill>
                <a:ea typeface="Comic Sans MS" charset="0"/>
                <a:cs typeface="Comic Sans MS" charset="0"/>
              </a:rPr>
              <a:t> of its distinguishing ability for full </a:t>
            </a:r>
            <a:r>
              <a:rPr lang="en-US" sz="2000" dirty="0" err="1" smtClean="0">
                <a:solidFill>
                  <a:schemeClr val="tx1"/>
                </a:solidFill>
                <a:ea typeface="Comic Sans MS" charset="0"/>
                <a:cs typeface="Comic Sans MS" charset="0"/>
              </a:rPr>
              <a:t>distrib</a:t>
            </a:r>
            <a:r>
              <a:rPr lang="en-US" sz="2000" dirty="0" smtClean="0">
                <a:solidFill>
                  <a:schemeClr val="tx1"/>
                </a:solidFill>
                <a:ea typeface="Comic Sans MS" charset="0"/>
                <a:cs typeface="Comic Sans MS" charset="0"/>
              </a:rPr>
              <a:t>.</a:t>
            </a:r>
            <a:r>
              <a:rPr lang="en-US" sz="2000" i="1" baseline="-25000" dirty="0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endParaRPr lang="en-US" sz="2000" i="1" baseline="-25000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441" y="5665849"/>
            <a:ext cx="8815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Idea 2 + Idea 3 + Union bound =&gt;  The empirical NN distance on </a:t>
            </a:r>
            <a:r>
              <a:rPr lang="en-US" sz="2000" dirty="0" err="1" smtClean="0">
                <a:solidFill>
                  <a:srgbClr val="FF0000"/>
                </a:solidFill>
              </a:rPr>
              <a:t>nlog</a:t>
            </a:r>
            <a:r>
              <a:rPr lang="en-US" sz="2000" dirty="0" smtClean="0">
                <a:solidFill>
                  <a:srgbClr val="FF0000"/>
                </a:solidFill>
              </a:rPr>
              <a:t> n/</a:t>
            </a:r>
            <a:r>
              <a:rPr lang="en-US" sz="2000" dirty="0" smtClean="0">
                <a:solidFill>
                  <a:srgbClr val="FF0000"/>
                </a:solidFill>
                <a:latin typeface="Symbol" charset="2"/>
                <a:ea typeface="Symbol" charset="2"/>
                <a:cs typeface="Symbol" charset="2"/>
              </a:rPr>
              <a:t>e</a:t>
            </a:r>
            <a:r>
              <a:rPr lang="en-US" sz="2000" baseline="30000" dirty="0" smtClean="0">
                <a:solidFill>
                  <a:srgbClr val="FF0000"/>
                </a:solidFill>
              </a:rPr>
              <a:t>2</a:t>
            </a:r>
            <a:r>
              <a:rPr lang="en-US" sz="2000" dirty="0" smtClean="0">
                <a:solidFill>
                  <a:srgbClr val="FF0000"/>
                </a:solidFill>
              </a:rPr>
              <a:t>   </a:t>
            </a:r>
            <a:r>
              <a:rPr lang="en-US" sz="2000" dirty="0">
                <a:solidFill>
                  <a:srgbClr val="FF0000"/>
                </a:solidFill>
              </a:rPr>
              <a:t>samples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 smtClean="0">
                <a:solidFill>
                  <a:srgbClr val="FF0000"/>
                </a:solidFill>
              </a:rPr>
              <a:t>racks the overall NN distance.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Cloud 10"/>
          <p:cNvSpPr/>
          <p:nvPr/>
        </p:nvSpPr>
        <p:spPr>
          <a:xfrm>
            <a:off x="9400675" y="4680285"/>
            <a:ext cx="2662988" cy="1834565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“Epsilon-net </a:t>
            </a:r>
            <a:br>
              <a:rPr lang="en-US" sz="2400" smtClean="0">
                <a:solidFill>
                  <a:schemeClr val="tx1"/>
                </a:solidFill>
              </a:rPr>
            </a:br>
            <a:r>
              <a:rPr lang="en-US" sz="2400" smtClean="0">
                <a:solidFill>
                  <a:schemeClr val="tx1"/>
                </a:solidFill>
              </a:rPr>
              <a:t>argument”</a:t>
            </a: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73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we just learnt?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Suppose generator just won..</a:t>
            </a:r>
            <a:br>
              <a:rPr lang="en-US" dirty="0" smtClean="0"/>
            </a:br>
            <a:r>
              <a:rPr lang="en-US" sz="2000" dirty="0" smtClean="0"/>
              <a:t>(i.e. discriminator’s distinguishing probability close to 0) </a:t>
            </a:r>
            <a:br>
              <a:rPr lang="en-US" sz="2000" dirty="0" smtClean="0"/>
            </a:br>
            <a:endParaRPr lang="en-US" dirty="0" smtClean="0"/>
          </a:p>
          <a:p>
            <a:r>
              <a:rPr lang="en-US" dirty="0" smtClean="0"/>
              <a:t>If the number of samples was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somewhat more</a:t>
            </a:r>
            <a:r>
              <a:rPr lang="en-US" dirty="0" smtClean="0"/>
              <a:t> than # of trainable parameters of the discriminator, </a:t>
            </a:r>
            <a:r>
              <a:rPr lang="en-US" dirty="0" smtClean="0">
                <a:solidFill>
                  <a:srgbClr val="C00000"/>
                </a:solidFill>
              </a:rPr>
              <a:t>and</a:t>
            </a:r>
            <a:r>
              <a:rPr lang="en-US" dirty="0" smtClean="0"/>
              <a:t> the discriminator played optimally on this empirical sample</a:t>
            </a:r>
            <a:r>
              <a:rPr lang="is-IS" dirty="0" smtClean="0"/>
              <a:t>…</a:t>
            </a:r>
            <a:br>
              <a:rPr lang="is-IS" dirty="0" smtClean="0"/>
            </a:br>
            <a:endParaRPr lang="is-IS" dirty="0" smtClean="0"/>
          </a:p>
          <a:p>
            <a:r>
              <a:rPr lang="is-IS" dirty="0" smtClean="0"/>
              <a:t>Then generator would win against </a:t>
            </a:r>
            <a:r>
              <a:rPr lang="is-IS" dirty="0" smtClean="0">
                <a:solidFill>
                  <a:srgbClr val="C00000"/>
                </a:solidFill>
              </a:rPr>
              <a:t>all </a:t>
            </a:r>
            <a:r>
              <a:rPr lang="is-IS" dirty="0" smtClean="0"/>
              <a:t>discriminators on the </a:t>
            </a:r>
            <a:r>
              <a:rPr lang="is-IS" dirty="0" smtClean="0">
                <a:solidFill>
                  <a:srgbClr val="C00000"/>
                </a:solidFill>
              </a:rPr>
              <a:t>full </a:t>
            </a:r>
            <a:r>
              <a:rPr lang="is-IS" dirty="0" smtClean="0"/>
              <a:t>distribution. 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73" y="1027906"/>
            <a:ext cx="1892858" cy="2023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05" y="5438274"/>
            <a:ext cx="1093045" cy="12296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8655" y="5653743"/>
            <a:ext cx="783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</a:rPr>
              <a:t>But why should the generator win in the first place??</a:t>
            </a:r>
            <a:endParaRPr lang="en-US" sz="28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5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Equilibrium </a:t>
            </a:r>
            <a:r>
              <a:rPr lang="en-US" dirty="0" smtClean="0"/>
              <a:t>in GAN game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675695" y="1752842"/>
            <a:ext cx="7912900" cy="502733"/>
            <a:chOff x="621580" y="1817188"/>
            <a:chExt cx="7912900" cy="50273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747" y="1909532"/>
              <a:ext cx="7106733" cy="4103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21580" y="1817188"/>
              <a:ext cx="2261937" cy="497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Payoff     =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937632" y="2326672"/>
            <a:ext cx="7532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(defined analogously for other measuring functions too</a:t>
            </a:r>
            <a:r>
              <a:rPr lang="is-IS" sz="2400" dirty="0" smtClean="0"/>
              <a:t>….</a:t>
            </a:r>
            <a:r>
              <a:rPr lang="en-US" sz="2400" dirty="0" smtClean="0"/>
              <a:t>) </a:t>
            </a:r>
            <a:endParaRPr lang="en-US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405051" y="2847732"/>
            <a:ext cx="8454189" cy="165233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7030A0"/>
                </a:solidFill>
              </a:rPr>
              <a:t>Equilibrium: Discriminator D and generator G </a:t>
            </a:r>
            <a:r>
              <a:rPr lang="en-US" sz="2400" dirty="0" err="1">
                <a:solidFill>
                  <a:srgbClr val="7030A0"/>
                </a:solidFill>
              </a:rPr>
              <a:t>s.t.</a:t>
            </a:r>
            <a:r>
              <a:rPr lang="en-US" sz="2400" dirty="0">
                <a:solidFill>
                  <a:srgbClr val="7030A0"/>
                </a:solidFill>
              </a:rPr>
              <a:t>: </a:t>
            </a:r>
            <a:br>
              <a:rPr lang="en-US" sz="2400" dirty="0">
                <a:solidFill>
                  <a:srgbClr val="7030A0"/>
                </a:solidFill>
              </a:rPr>
            </a:b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D gets max payoff </a:t>
            </a:r>
            <a:r>
              <a:rPr lang="en-US" sz="2400" dirty="0" smtClean="0">
                <a:solidFill>
                  <a:srgbClr val="7030A0"/>
                </a:solidFill>
              </a:rPr>
              <a:t>from </a:t>
            </a:r>
            <a:r>
              <a:rPr lang="en-US" sz="2400" dirty="0">
                <a:solidFill>
                  <a:srgbClr val="7030A0"/>
                </a:solidFill>
              </a:rPr>
              <a:t>G among all discriminators in its class, </a:t>
            </a:r>
          </a:p>
          <a:p>
            <a:r>
              <a:rPr lang="en-US" sz="2400" dirty="0">
                <a:solidFill>
                  <a:srgbClr val="7030A0"/>
                </a:solidFill>
              </a:rPr>
              <a:t>G </a:t>
            </a:r>
            <a:r>
              <a:rPr lang="en-US" sz="2400" dirty="0" smtClean="0">
                <a:solidFill>
                  <a:srgbClr val="7030A0"/>
                </a:solidFill>
              </a:rPr>
              <a:t>ensures </a:t>
            </a:r>
            <a:r>
              <a:rPr lang="en-US" sz="2400" dirty="0">
                <a:solidFill>
                  <a:srgbClr val="7030A0"/>
                </a:solidFill>
              </a:rPr>
              <a:t>min payoff </a:t>
            </a:r>
            <a:r>
              <a:rPr lang="en-US" sz="2400" dirty="0" smtClean="0">
                <a:solidFill>
                  <a:srgbClr val="7030A0"/>
                </a:solidFill>
              </a:rPr>
              <a:t>to D </a:t>
            </a:r>
            <a:r>
              <a:rPr lang="en-US" sz="2400" dirty="0">
                <a:solidFill>
                  <a:srgbClr val="7030A0"/>
                </a:solidFill>
              </a:rPr>
              <a:t>among all generators in its </a:t>
            </a:r>
            <a:r>
              <a:rPr lang="en-US" sz="2400" dirty="0" smtClean="0">
                <a:solidFill>
                  <a:srgbClr val="7030A0"/>
                </a:solidFill>
              </a:rPr>
              <a:t>class</a:t>
            </a: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961" y="53811"/>
            <a:ext cx="3797978" cy="1855721"/>
          </a:xfrm>
          <a:prstGeom prst="rect">
            <a:avLst/>
          </a:prstGeom>
        </p:spPr>
      </p:pic>
      <p:sp>
        <p:nvSpPr>
          <p:cNvPr id="17" name="Explosion 2 16"/>
          <p:cNvSpPr/>
          <p:nvPr/>
        </p:nvSpPr>
        <p:spPr>
          <a:xfrm>
            <a:off x="7555832" y="2945410"/>
            <a:ext cx="5181600" cy="2855494"/>
          </a:xfrm>
          <a:prstGeom prst="irregularSeal2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7030A0"/>
                </a:solidFill>
              </a:rPr>
              <a:t>“PURE” Equilibrium; may not exist  </a:t>
            </a:r>
            <a:r>
              <a:rPr lang="en-US" sz="2000" dirty="0">
                <a:solidFill>
                  <a:srgbClr val="7030A0"/>
                </a:solidFill>
              </a:rPr>
              <a:t>(e.g., </a:t>
            </a:r>
            <a:r>
              <a:rPr lang="en-US" sz="2000" dirty="0" smtClean="0">
                <a:solidFill>
                  <a:srgbClr val="7030A0"/>
                </a:solidFill>
              </a:rPr>
              <a:t>rock/paper/scissor) </a:t>
            </a:r>
            <a:endParaRPr lang="en-US" sz="2000" dirty="0">
              <a:solidFill>
                <a:srgbClr val="7030A0"/>
              </a:solidFill>
            </a:endParaRPr>
          </a:p>
          <a:p>
            <a:pPr algn="ctr"/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4582" y="5694888"/>
            <a:ext cx="1214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We’re hoping for equilibrium to exist, and moreover, one where Payoff =0  (“Generator Wins”)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92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hought experiment</a:t>
            </a:r>
            <a:endParaRPr lang="en-US" dirty="0"/>
          </a:p>
        </p:txBody>
      </p:sp>
      <p:sp>
        <p:nvSpPr>
          <p:cNvPr id="5" name="Cloud Callout 4"/>
          <p:cNvSpPr/>
          <p:nvPr/>
        </p:nvSpPr>
        <p:spPr>
          <a:xfrm>
            <a:off x="5871411" y="134042"/>
            <a:ext cx="5213684" cy="1483798"/>
          </a:xfrm>
          <a:prstGeom prst="cloudCallout">
            <a:avLst>
              <a:gd name="adj1" fmla="val -52141"/>
              <a:gd name="adj2" fmla="val 4251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 smtClean="0">
              <a:solidFill>
                <a:srgbClr val="7030A0"/>
              </a:solidFill>
            </a:endParaRPr>
          </a:p>
          <a:p>
            <a:r>
              <a:rPr lang="en-US" sz="2000" dirty="0" smtClean="0">
                <a:solidFill>
                  <a:srgbClr val="7030A0"/>
                </a:solidFill>
              </a:rPr>
              <a:t>Instead </a:t>
            </a:r>
            <a:r>
              <a:rPr lang="en-US" sz="2000" dirty="0">
                <a:solidFill>
                  <a:srgbClr val="7030A0"/>
                </a:solidFill>
              </a:rPr>
              <a:t>of </a:t>
            </a:r>
            <a:r>
              <a:rPr lang="en-US" sz="2000" dirty="0" smtClean="0">
                <a:solidFill>
                  <a:srgbClr val="7030A0"/>
                </a:solidFill>
              </a:rPr>
              <a:t>single </a:t>
            </a:r>
            <a:r>
              <a:rPr lang="en-US" sz="2000" dirty="0">
                <a:solidFill>
                  <a:srgbClr val="7030A0"/>
                </a:solidFill>
              </a:rPr>
              <a:t>generator net, what if we allow </a:t>
            </a:r>
            <a:r>
              <a:rPr lang="en-US" sz="2000" dirty="0" smtClean="0">
                <a:solidFill>
                  <a:srgbClr val="7030A0"/>
                </a:solidFill>
              </a:rPr>
              <a:t>an </a:t>
            </a:r>
            <a:r>
              <a:rPr lang="en-US" sz="2000" b="1" dirty="0">
                <a:solidFill>
                  <a:srgbClr val="C00000"/>
                </a:solidFill>
              </a:rPr>
              <a:t>infinite </a:t>
            </a:r>
            <a:r>
              <a:rPr lang="en-US" sz="2000" dirty="0">
                <a:solidFill>
                  <a:srgbClr val="7030A0"/>
                </a:solidFill>
              </a:rPr>
              <a:t>mixture of generator nets?  </a:t>
            </a:r>
          </a:p>
          <a:p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1526" y="1878365"/>
            <a:ext cx="5802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Fact: These can represent </a:t>
            </a:r>
            <a:r>
              <a:rPr lang="en-US" sz="2400" i="1" dirty="0" err="1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400" i="1" baseline="-25000" dirty="0" err="1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real</a:t>
            </a:r>
            <a:r>
              <a:rPr lang="en-US" sz="2400" i="1" baseline="-25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quite closely </a:t>
            </a:r>
            <a:b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(e.g., Kernel Density Estimation)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380" y="1744830"/>
            <a:ext cx="2572084" cy="19290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6452" y="3584031"/>
            <a:ext cx="77846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Theorem: A mixture of </a:t>
            </a:r>
            <a:r>
              <a:rPr lang="en-US" sz="2400" dirty="0" err="1" smtClean="0"/>
              <a:t>nlog</a:t>
            </a:r>
            <a:r>
              <a:rPr lang="en-US" sz="2400" dirty="0" smtClean="0"/>
              <a:t> n/</a:t>
            </a:r>
            <a:r>
              <a:rPr lang="en-US" sz="2400" dirty="0" smtClean="0">
                <a:latin typeface="Symbol" charset="2"/>
                <a:ea typeface="Symbol" charset="2"/>
                <a:cs typeface="Symbol" charset="2"/>
              </a:rPr>
              <a:t>e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 generator nets can produce</a:t>
            </a:r>
          </a:p>
          <a:p>
            <a:r>
              <a:rPr lang="en-US" sz="2400" dirty="0" smtClean="0"/>
              <a:t>a distribution </a:t>
            </a:r>
            <a:r>
              <a:rPr lang="en-US" sz="2400" i="1" dirty="0" err="1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400" i="1" baseline="-25000" dirty="0" err="1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synth</a:t>
            </a:r>
            <a:r>
              <a:rPr lang="en-US" sz="2400" i="1" dirty="0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400" dirty="0" smtClean="0">
                <a:ea typeface="Comic Sans MS" charset="0"/>
                <a:cs typeface="Comic Sans MS" charset="0"/>
              </a:rPr>
              <a:t>that looks like</a:t>
            </a:r>
            <a:r>
              <a:rPr lang="en-US" sz="2400" baseline="30000" dirty="0" smtClean="0">
                <a:ea typeface="Comic Sans MS" charset="0"/>
                <a:cs typeface="Comic Sans MS" charset="0"/>
              </a:rPr>
              <a:t>*</a:t>
            </a:r>
            <a:r>
              <a:rPr lang="en-US" sz="2400" dirty="0" smtClean="0">
                <a:ea typeface="Comic Sans MS" charset="0"/>
                <a:cs typeface="Comic Sans MS" charset="0"/>
              </a:rPr>
              <a:t> </a:t>
            </a:r>
            <a:r>
              <a:rPr lang="en-US" sz="2400" i="1" dirty="0" err="1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400" i="1" baseline="-25000" dirty="0" err="1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real</a:t>
            </a:r>
            <a:r>
              <a:rPr lang="en-US" sz="2400" i="1" baseline="-25000" dirty="0" smtClean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  </a:t>
            </a:r>
            <a:r>
              <a:rPr lang="en-US" sz="2400" dirty="0" smtClean="0">
                <a:solidFill>
                  <a:srgbClr val="FF0000"/>
                </a:solidFill>
                <a:ea typeface="Comic Sans MS" charset="0"/>
                <a:cs typeface="Comic Sans MS" charset="0"/>
              </a:rPr>
              <a:t> </a:t>
            </a:r>
            <a:r>
              <a:rPr lang="en-US" sz="2400" dirty="0" smtClean="0">
                <a:ea typeface="Comic Sans MS" charset="0"/>
                <a:cs typeface="Comic Sans MS" charset="0"/>
              </a:rPr>
              <a:t>to every deep net</a:t>
            </a:r>
            <a:br>
              <a:rPr lang="en-US" sz="2400" dirty="0" smtClean="0">
                <a:ea typeface="Comic Sans MS" charset="0"/>
                <a:cs typeface="Comic Sans MS" charset="0"/>
              </a:rPr>
            </a:br>
            <a:r>
              <a:rPr lang="en-US" sz="2400" dirty="0" smtClean="0">
                <a:ea typeface="Comic Sans MS" charset="0"/>
                <a:cs typeface="Comic Sans MS" charset="0"/>
              </a:rPr>
              <a:t>discriminator with n trainable parameters </a:t>
            </a:r>
            <a:br>
              <a:rPr lang="en-US" sz="2400" dirty="0" smtClean="0">
                <a:ea typeface="Comic Sans MS" charset="0"/>
                <a:cs typeface="Comic Sans MS" charset="0"/>
              </a:rPr>
            </a:br>
            <a:r>
              <a:rPr lang="en-US" sz="2400" dirty="0" smtClean="0">
                <a:ea typeface="Comic Sans MS" charset="0"/>
                <a:cs typeface="Comic Sans MS" charset="0"/>
              </a:rPr>
              <a:t>(*distinguishing probability &lt; </a:t>
            </a:r>
            <a:r>
              <a:rPr lang="en-US" sz="2400" dirty="0" smtClean="0">
                <a:latin typeface="Symbol" charset="2"/>
                <a:ea typeface="Symbol" charset="2"/>
                <a:cs typeface="Symbol" charset="2"/>
              </a:rPr>
              <a:t>e</a:t>
            </a:r>
            <a:r>
              <a:rPr lang="en-US" sz="2400" dirty="0" smtClean="0">
                <a:ea typeface="Comic Sans MS" charset="0"/>
                <a:cs typeface="Comic Sans MS" charset="0"/>
              </a:rPr>
              <a:t>).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36452" y="5325979"/>
            <a:ext cx="9524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Proof: Epsilon net argument. There are only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exp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(n/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Symbol" charset="2"/>
                <a:ea typeface="Symbol" charset="2"/>
                <a:cs typeface="Symbol" charset="2"/>
              </a:rPr>
              <a:t>e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) “different” deep nets. 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1526" y="2885086"/>
            <a:ext cx="6134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 What about finite mixtures of generator nets??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668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58" y="236788"/>
            <a:ext cx="10515600" cy="1325563"/>
          </a:xfrm>
        </p:spPr>
        <p:txBody>
          <a:bodyPr/>
          <a:lstStyle/>
          <a:p>
            <a:r>
              <a:rPr lang="en-US" dirty="0" smtClean="0"/>
              <a:t>Existence of an equilibrium</a:t>
            </a:r>
            <a:endParaRPr lang="en-US" dirty="0"/>
          </a:p>
        </p:txBody>
      </p:sp>
      <p:sp>
        <p:nvSpPr>
          <p:cNvPr id="4" name="Alternate Process 3"/>
          <p:cNvSpPr/>
          <p:nvPr/>
        </p:nvSpPr>
        <p:spPr>
          <a:xfrm>
            <a:off x="822158" y="3607718"/>
            <a:ext cx="8594557" cy="1245019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[von Neumann Min-Max Theorem]  There exists an equilibrium if </a:t>
            </a:r>
            <a:r>
              <a:rPr lang="en-US" sz="2400" dirty="0" err="1" smtClean="0">
                <a:solidFill>
                  <a:schemeClr val="tx1"/>
                </a:solidFill>
              </a:rPr>
              <a:t>replace“Discriminator</a:t>
            </a:r>
            <a:r>
              <a:rPr lang="en-US" sz="2400" dirty="0" smtClean="0">
                <a:solidFill>
                  <a:schemeClr val="tx1"/>
                </a:solidFill>
              </a:rPr>
              <a:t>” by “Infinite mixture of Discriminators” and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“Generator” by “Infinite mixture of Generators.”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22158" y="1762176"/>
            <a:ext cx="8454189" cy="165233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7030A0"/>
                </a:solidFill>
              </a:rPr>
              <a:t>Equilibrium: Discriminator D and generator G </a:t>
            </a:r>
            <a:r>
              <a:rPr lang="en-US" sz="2400" dirty="0" err="1">
                <a:solidFill>
                  <a:srgbClr val="7030A0"/>
                </a:solidFill>
              </a:rPr>
              <a:t>s.t.</a:t>
            </a:r>
            <a:r>
              <a:rPr lang="en-US" sz="2400" dirty="0">
                <a:solidFill>
                  <a:srgbClr val="7030A0"/>
                </a:solidFill>
              </a:rPr>
              <a:t>: </a:t>
            </a:r>
            <a:br>
              <a:rPr lang="en-US" sz="2400" dirty="0">
                <a:solidFill>
                  <a:srgbClr val="7030A0"/>
                </a:solidFill>
              </a:rPr>
            </a:b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D gets max payoff </a:t>
            </a:r>
            <a:r>
              <a:rPr lang="en-US" sz="2400" dirty="0" smtClean="0">
                <a:solidFill>
                  <a:srgbClr val="7030A0"/>
                </a:solidFill>
              </a:rPr>
              <a:t>from </a:t>
            </a:r>
            <a:r>
              <a:rPr lang="en-US" sz="2400" dirty="0">
                <a:solidFill>
                  <a:srgbClr val="7030A0"/>
                </a:solidFill>
              </a:rPr>
              <a:t>G among all discriminators in its class, </a:t>
            </a:r>
          </a:p>
          <a:p>
            <a:r>
              <a:rPr lang="en-US" sz="2400" dirty="0">
                <a:solidFill>
                  <a:srgbClr val="7030A0"/>
                </a:solidFill>
              </a:rPr>
              <a:t>G </a:t>
            </a:r>
            <a:r>
              <a:rPr lang="en-US" sz="2400" dirty="0" smtClean="0">
                <a:solidFill>
                  <a:srgbClr val="7030A0"/>
                </a:solidFill>
              </a:rPr>
              <a:t>ensures </a:t>
            </a:r>
            <a:r>
              <a:rPr lang="en-US" sz="2400" dirty="0">
                <a:solidFill>
                  <a:srgbClr val="7030A0"/>
                </a:solidFill>
              </a:rPr>
              <a:t>min payoff </a:t>
            </a:r>
            <a:r>
              <a:rPr lang="en-US" sz="2400" dirty="0" smtClean="0">
                <a:solidFill>
                  <a:srgbClr val="7030A0"/>
                </a:solidFill>
              </a:rPr>
              <a:t>to D </a:t>
            </a:r>
            <a:r>
              <a:rPr lang="en-US" sz="2400" dirty="0">
                <a:solidFill>
                  <a:srgbClr val="7030A0"/>
                </a:solidFill>
              </a:rPr>
              <a:t>among all generators in its </a:t>
            </a:r>
            <a:r>
              <a:rPr lang="en-US" sz="2400" dirty="0" smtClean="0">
                <a:solidFill>
                  <a:srgbClr val="7030A0"/>
                </a:solidFill>
              </a:rPr>
              <a:t>class</a:t>
            </a: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137" y="3227933"/>
            <a:ext cx="1245937" cy="16248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158" y="5266677"/>
            <a:ext cx="8770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By our recent observation, in such an equilibrium for the GAN game, </a:t>
            </a:r>
            <a:br>
              <a:rPr lang="en-US" sz="2400" dirty="0" smtClean="0"/>
            </a:br>
            <a:r>
              <a:rPr lang="en-US" sz="2400" dirty="0" smtClean="0"/>
              <a:t>generator “wins” (</a:t>
            </a:r>
            <a:r>
              <a:rPr lang="en-US" sz="2400" dirty="0" err="1" smtClean="0"/>
              <a:t>i.e</a:t>
            </a:r>
            <a:r>
              <a:rPr lang="en-US" sz="2400" dirty="0" smtClean="0"/>
              <a:t> Payoff = 0)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946352" y="1252822"/>
            <a:ext cx="7912900" cy="502733"/>
            <a:chOff x="621580" y="1817188"/>
            <a:chExt cx="7912900" cy="50273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747" y="1909532"/>
              <a:ext cx="7106733" cy="41038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21580" y="1817188"/>
              <a:ext cx="2261937" cy="497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Payoff     =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ounded Rectangular Callout 12"/>
          <p:cNvSpPr/>
          <p:nvPr/>
        </p:nvSpPr>
        <p:spPr>
          <a:xfrm>
            <a:off x="8518358" y="236788"/>
            <a:ext cx="2819400" cy="854075"/>
          </a:xfrm>
          <a:prstGeom prst="wedgeRoundRectCallout">
            <a:avLst>
              <a:gd name="adj1" fmla="val -99457"/>
              <a:gd name="adj2" fmla="val 794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Argument works for other measuring functions too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61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Existence of </a:t>
            </a:r>
            <a:r>
              <a:rPr lang="en-US" dirty="0" smtClean="0">
                <a:solidFill>
                  <a:srgbClr val="C00000"/>
                </a:solidFill>
              </a:rPr>
              <a:t>approximate</a:t>
            </a:r>
            <a:r>
              <a:rPr lang="en-US" dirty="0" smtClean="0"/>
              <a:t> equilibrium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38200" y="2037349"/>
            <a:ext cx="9091863" cy="170046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7030A0"/>
                </a:solidFill>
              </a:rPr>
              <a:t>	   Equilibrium</a:t>
            </a:r>
            <a:r>
              <a:rPr lang="en-US" sz="2400" dirty="0">
                <a:solidFill>
                  <a:srgbClr val="7030A0"/>
                </a:solidFill>
              </a:rPr>
              <a:t>: Discriminator D and generator G </a:t>
            </a:r>
            <a:r>
              <a:rPr lang="en-US" sz="2400" dirty="0" err="1">
                <a:solidFill>
                  <a:srgbClr val="7030A0"/>
                </a:solidFill>
              </a:rPr>
              <a:t>s.t.</a:t>
            </a:r>
            <a:r>
              <a:rPr lang="en-US" sz="2400" dirty="0">
                <a:solidFill>
                  <a:srgbClr val="7030A0"/>
                </a:solidFill>
              </a:rPr>
              <a:t>: </a:t>
            </a:r>
            <a:br>
              <a:rPr lang="en-US" sz="2400" dirty="0">
                <a:solidFill>
                  <a:srgbClr val="7030A0"/>
                </a:solidFill>
              </a:rPr>
            </a:b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D gets </a:t>
            </a:r>
            <a:r>
              <a:rPr lang="en-US" sz="2400" dirty="0" smtClean="0">
                <a:solidFill>
                  <a:srgbClr val="7030A0"/>
                </a:solidFill>
              </a:rPr>
              <a:t>max payoff from </a:t>
            </a:r>
            <a:r>
              <a:rPr lang="en-US" sz="2400" dirty="0">
                <a:solidFill>
                  <a:srgbClr val="7030A0"/>
                </a:solidFill>
              </a:rPr>
              <a:t>G among all discriminators in its class</a:t>
            </a:r>
            <a:r>
              <a:rPr lang="en-US" sz="2400" dirty="0" smtClean="0">
                <a:solidFill>
                  <a:srgbClr val="7030A0"/>
                </a:solidFill>
              </a:rPr>
              <a:t>, </a:t>
            </a:r>
            <a:r>
              <a:rPr lang="en-US" sz="2400" dirty="0" smtClean="0">
                <a:solidFill>
                  <a:srgbClr val="C00000"/>
                </a:solidFill>
              </a:rPr>
              <a:t>&gt;= V - </a:t>
            </a:r>
            <a:r>
              <a:rPr lang="en-US" sz="2400" dirty="0" smtClean="0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e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G </a:t>
            </a:r>
            <a:r>
              <a:rPr lang="en-US" sz="2400" dirty="0" smtClean="0">
                <a:solidFill>
                  <a:srgbClr val="7030A0"/>
                </a:solidFill>
              </a:rPr>
              <a:t>ensures </a:t>
            </a:r>
            <a:r>
              <a:rPr lang="en-US" sz="2400" dirty="0">
                <a:solidFill>
                  <a:srgbClr val="7030A0"/>
                </a:solidFill>
              </a:rPr>
              <a:t>min payoff </a:t>
            </a:r>
            <a:r>
              <a:rPr lang="en-US" sz="2400" dirty="0" smtClean="0">
                <a:solidFill>
                  <a:srgbClr val="7030A0"/>
                </a:solidFill>
              </a:rPr>
              <a:t>to D </a:t>
            </a:r>
            <a:r>
              <a:rPr lang="en-US" sz="2400" dirty="0">
                <a:solidFill>
                  <a:srgbClr val="7030A0"/>
                </a:solidFill>
              </a:rPr>
              <a:t>among all generators in its </a:t>
            </a:r>
            <a:r>
              <a:rPr lang="en-US" sz="2400" dirty="0" smtClean="0">
                <a:solidFill>
                  <a:srgbClr val="7030A0"/>
                </a:solidFill>
              </a:rPr>
              <a:t>class </a:t>
            </a:r>
            <a:r>
              <a:rPr lang="en-US" sz="2400" dirty="0" smtClean="0">
                <a:solidFill>
                  <a:srgbClr val="C00000"/>
                </a:solidFill>
              </a:rPr>
              <a:t>&lt;= V + </a:t>
            </a:r>
            <a:r>
              <a:rPr lang="en-US" sz="2400" dirty="0" smtClean="0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e</a:t>
            </a:r>
            <a:endParaRPr lang="en-US" sz="2400" dirty="0">
              <a:solidFill>
                <a:srgbClr val="C00000"/>
              </a:solidFill>
              <a:latin typeface="Symbol" charset="2"/>
              <a:ea typeface="Symbol" charset="2"/>
              <a:cs typeface="Symbol" charset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304" y="2111338"/>
            <a:ext cx="2009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e</a:t>
            </a:r>
            <a:r>
              <a:rPr lang="en-US" sz="2400" dirty="0" smtClean="0">
                <a:solidFill>
                  <a:srgbClr val="C00000"/>
                </a:solidFill>
              </a:rPr>
              <a:t>-approximate</a:t>
            </a:r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876926" y="3064042"/>
            <a:ext cx="6705600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339515" y="3503844"/>
            <a:ext cx="6705600" cy="16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1705" y="4058653"/>
            <a:ext cx="5253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V = payoff in von Neumann’s equilibrium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2526" y="4940968"/>
            <a:ext cx="101261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Claim: If discriminator and generator are deep nets with n trainable variables,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hen there exists an </a:t>
            </a:r>
            <a:r>
              <a:rPr lang="en-US" sz="2400" dirty="0" smtClean="0">
                <a:solidFill>
                  <a:srgbClr val="C00000"/>
                </a:solidFill>
                <a:latin typeface="Symbol" charset="2"/>
                <a:ea typeface="Symbol" charset="2"/>
                <a:cs typeface="Symbol" charset="2"/>
              </a:rPr>
              <a:t>e</a:t>
            </a:r>
            <a:r>
              <a:rPr lang="en-US" sz="2400" dirty="0" smtClean="0">
                <a:solidFill>
                  <a:srgbClr val="C00000"/>
                </a:solidFill>
              </a:rPr>
              <a:t>-approximate  equilibrium </a:t>
            </a:r>
            <a:r>
              <a:rPr lang="en-US" sz="2400" dirty="0" smtClean="0"/>
              <a:t>when we allow </a:t>
            </a:r>
            <a:r>
              <a:rPr lang="en-US" sz="2400" dirty="0" smtClean="0">
                <a:solidFill>
                  <a:srgbClr val="C00000"/>
                </a:solidFill>
              </a:rPr>
              <a:t>mixtures</a:t>
            </a:r>
            <a:r>
              <a:rPr lang="en-US" sz="2400" dirty="0" smtClean="0"/>
              <a:t> of size </a:t>
            </a:r>
            <a:br>
              <a:rPr lang="en-US" sz="2400" dirty="0" smtClean="0"/>
            </a:br>
            <a:r>
              <a:rPr lang="en-US" sz="2400" dirty="0" err="1" smtClean="0"/>
              <a:t>nlog</a:t>
            </a:r>
            <a:r>
              <a:rPr lang="en-US" sz="2400" dirty="0" smtClean="0"/>
              <a:t> n/</a:t>
            </a:r>
            <a:r>
              <a:rPr lang="en-US" sz="2400" dirty="0" smtClean="0">
                <a:latin typeface="Symbol" charset="2"/>
                <a:ea typeface="Symbol" charset="2"/>
                <a:cs typeface="Symbol" charset="2"/>
              </a:rPr>
              <a:t>e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.    (Proof: Epsilon net argument)</a:t>
            </a:r>
            <a:endParaRPr lang="en-US" sz="2400" baseline="30000" dirty="0">
              <a:solidFill>
                <a:srgbClr val="C00000"/>
              </a:solidFill>
            </a:endParaRP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12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Existence of approximate </a:t>
            </a:r>
            <a:r>
              <a:rPr lang="en-US" dirty="0" smtClean="0">
                <a:solidFill>
                  <a:srgbClr val="C00000"/>
                </a:solidFill>
              </a:rPr>
              <a:t>pure</a:t>
            </a:r>
            <a:r>
              <a:rPr lang="en-US" dirty="0" smtClean="0"/>
              <a:t> equilibrium</a:t>
            </a:r>
            <a:br>
              <a:rPr lang="en-US" dirty="0" smtClean="0"/>
            </a:br>
            <a:r>
              <a:rPr lang="en-US" sz="2400" dirty="0" smtClean="0"/>
              <a:t>(proof only works for Wasserstein objective)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684840"/>
            <a:ext cx="10201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Take the “small mixture” approximate equilibrium of previous slide, and</a:t>
            </a:r>
            <a:br>
              <a:rPr lang="en-US" sz="2400" dirty="0" smtClean="0"/>
            </a:br>
            <a:r>
              <a:rPr lang="en-US" sz="2400" dirty="0" smtClean="0"/>
              <a:t>show that the small mixture of deep nets can be simulated by a single deep net.  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838200" y="3285188"/>
            <a:ext cx="3769844" cy="1211364"/>
            <a:chOff x="1267327" y="3769893"/>
            <a:chExt cx="4876262" cy="1187118"/>
          </a:xfrm>
        </p:grpSpPr>
        <p:sp>
          <p:nvSpPr>
            <p:cNvPr id="6" name="Trapezoid 5"/>
            <p:cNvSpPr/>
            <p:nvPr/>
          </p:nvSpPr>
          <p:spPr>
            <a:xfrm>
              <a:off x="1620253" y="3962400"/>
              <a:ext cx="1155031" cy="994611"/>
            </a:xfrm>
            <a:prstGeom prst="trapezoid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G</a:t>
              </a:r>
              <a:r>
                <a:rPr lang="en-US" sz="2400" baseline="-25000" dirty="0" smtClean="0">
                  <a:solidFill>
                    <a:schemeClr val="tx1"/>
                  </a:solidFill>
                </a:rPr>
                <a:t>1</a:t>
              </a:r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Trapezoid 6"/>
            <p:cNvSpPr/>
            <p:nvPr/>
          </p:nvSpPr>
          <p:spPr>
            <a:xfrm>
              <a:off x="3280611" y="3962399"/>
              <a:ext cx="1018673" cy="994612"/>
            </a:xfrm>
            <a:prstGeom prst="trapezoid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G</a:t>
              </a:r>
              <a:r>
                <a:rPr lang="en-US" sz="2400" baseline="-25000" dirty="0" smtClean="0">
                  <a:solidFill>
                    <a:schemeClr val="tx1"/>
                  </a:solidFill>
                </a:rPr>
                <a:t>2</a:t>
              </a:r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Trapezoid 7"/>
            <p:cNvSpPr/>
            <p:nvPr/>
          </p:nvSpPr>
          <p:spPr>
            <a:xfrm>
              <a:off x="5124916" y="3962399"/>
              <a:ext cx="1018673" cy="994612"/>
            </a:xfrm>
            <a:prstGeom prst="trapezoid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G</a:t>
              </a:r>
              <a:r>
                <a:rPr lang="en-US" sz="2400" baseline="-25000" dirty="0" smtClean="0">
                  <a:solidFill>
                    <a:schemeClr val="tx1"/>
                  </a:solidFill>
                </a:rPr>
                <a:t>3</a:t>
              </a:r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67327" y="3777733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61922" y="3769893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04611" y="3777733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</a:t>
              </a:r>
              <a:r>
                <a:rPr lang="en-US" baseline="-25000" dirty="0"/>
                <a:t>3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593305" y="2820218"/>
            <a:ext cx="4491790" cy="3934786"/>
            <a:chOff x="6593305" y="2820218"/>
            <a:chExt cx="4491790" cy="3934786"/>
          </a:xfrm>
        </p:grpSpPr>
        <p:grpSp>
          <p:nvGrpSpPr>
            <p:cNvPr id="20" name="Group 19"/>
            <p:cNvGrpSpPr/>
            <p:nvPr/>
          </p:nvGrpSpPr>
          <p:grpSpPr>
            <a:xfrm>
              <a:off x="6768259" y="2958646"/>
              <a:ext cx="3769844" cy="1211364"/>
              <a:chOff x="1267327" y="3769893"/>
              <a:chExt cx="4876262" cy="1187118"/>
            </a:xfrm>
          </p:grpSpPr>
          <p:sp>
            <p:nvSpPr>
              <p:cNvPr id="21" name="Trapezoid 20"/>
              <p:cNvSpPr/>
              <p:nvPr/>
            </p:nvSpPr>
            <p:spPr>
              <a:xfrm>
                <a:off x="1620253" y="3962400"/>
                <a:ext cx="1155031" cy="994611"/>
              </a:xfrm>
              <a:prstGeom prst="trapezoid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G</a:t>
                </a:r>
                <a:r>
                  <a:rPr lang="en-US" sz="2400" baseline="-25000" dirty="0" smtClean="0">
                    <a:solidFill>
                      <a:schemeClr val="tx1"/>
                    </a:solidFill>
                  </a:rPr>
                  <a:t>1</a:t>
                </a:r>
                <a:endParaRPr lang="en-US" sz="24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rapezoid 21"/>
              <p:cNvSpPr/>
              <p:nvPr/>
            </p:nvSpPr>
            <p:spPr>
              <a:xfrm>
                <a:off x="3280611" y="3962399"/>
                <a:ext cx="1018673" cy="994612"/>
              </a:xfrm>
              <a:prstGeom prst="trapezoi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G</a:t>
                </a:r>
                <a:r>
                  <a:rPr lang="en-US" sz="2400" baseline="-25000" dirty="0" smtClean="0">
                    <a:solidFill>
                      <a:schemeClr val="tx1"/>
                    </a:solidFill>
                  </a:rPr>
                  <a:t>2</a:t>
                </a:r>
                <a:endParaRPr lang="en-US" sz="24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rapezoid 22"/>
              <p:cNvSpPr/>
              <p:nvPr/>
            </p:nvSpPr>
            <p:spPr>
              <a:xfrm>
                <a:off x="5124916" y="3962399"/>
                <a:ext cx="1018673" cy="994612"/>
              </a:xfrm>
              <a:prstGeom prst="trapezoid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</a:rPr>
                  <a:t>G</a:t>
                </a:r>
                <a:r>
                  <a:rPr lang="en-US" sz="2400" baseline="-25000" dirty="0" smtClean="0">
                    <a:solidFill>
                      <a:schemeClr val="tx1"/>
                    </a:solidFill>
                  </a:rPr>
                  <a:t>3</a:t>
                </a:r>
                <a:endParaRPr lang="en-US" sz="24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267327" y="3777733"/>
                <a:ext cx="468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</a:t>
                </a:r>
                <a:r>
                  <a:rPr lang="en-US" baseline="-25000" dirty="0" smtClean="0"/>
                  <a:t>1</a:t>
                </a:r>
                <a:endParaRPr lang="en-US" baseline="-250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961922" y="3769893"/>
                <a:ext cx="468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804611" y="3777733"/>
                <a:ext cx="468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</a:t>
                </a:r>
                <a:r>
                  <a:rPr lang="en-US" baseline="-25000" dirty="0"/>
                  <a:t>3</a:t>
                </a:r>
              </a:p>
            </p:txBody>
          </p:sp>
        </p:grpSp>
        <p:cxnSp>
          <p:nvCxnSpPr>
            <p:cNvPr id="30" name="Straight Arrow Connector 29"/>
            <p:cNvCxnSpPr/>
            <p:nvPr/>
          </p:nvCxnSpPr>
          <p:spPr>
            <a:xfrm flipH="1" flipV="1">
              <a:off x="7474976" y="4280142"/>
              <a:ext cx="577534" cy="60391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8482111" y="4182096"/>
              <a:ext cx="236388" cy="57343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8997643" y="4184329"/>
              <a:ext cx="1178205" cy="62444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7432794" y="4763549"/>
              <a:ext cx="2015353" cy="63060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C00000"/>
                  </a:solidFill>
                </a:rPr>
                <a:t>Selector circuit</a:t>
              </a:r>
              <a:endParaRPr lang="en-US" sz="2000" dirty="0">
                <a:solidFill>
                  <a:srgbClr val="C00000"/>
                </a:solidFill>
              </a:endParaRPr>
            </a:p>
          </p:txBody>
        </p:sp>
        <p:cxnSp>
          <p:nvCxnSpPr>
            <p:cNvPr id="43" name="Straight Arrow Connector 42"/>
            <p:cNvCxnSpPr>
              <a:endCxn id="38" idx="4"/>
            </p:cNvCxnSpPr>
            <p:nvPr/>
          </p:nvCxnSpPr>
          <p:spPr>
            <a:xfrm flipV="1">
              <a:off x="8440470" y="5394150"/>
              <a:ext cx="1" cy="4479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0039" y="5786239"/>
              <a:ext cx="1187604" cy="968765"/>
            </a:xfrm>
            <a:prstGeom prst="rect">
              <a:avLst/>
            </a:prstGeom>
          </p:spPr>
        </p:pic>
        <p:sp>
          <p:nvSpPr>
            <p:cNvPr id="47" name="Alternate Process 46"/>
            <p:cNvSpPr/>
            <p:nvPr/>
          </p:nvSpPr>
          <p:spPr>
            <a:xfrm>
              <a:off x="6593305" y="2820218"/>
              <a:ext cx="4491790" cy="2762435"/>
            </a:xfrm>
            <a:prstGeom prst="flowChartAlternateProcess">
              <a:avLst/>
            </a:prstGeom>
            <a:noFill/>
            <a:ln w="3810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753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071" y="3091436"/>
            <a:ext cx="2993198" cy="2237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generative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132" y="4739813"/>
            <a:ext cx="2783174" cy="1508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39345" y="6107412"/>
            <a:ext cx="2380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 Distribution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80971" y="5060971"/>
            <a:ext cx="5087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Denoising</a:t>
            </a:r>
            <a:r>
              <a:rPr lang="en-US" dirty="0" smtClean="0"/>
              <a:t>  Auto encoders (Vincent et al’08) </a:t>
            </a:r>
          </a:p>
          <a:p>
            <a:r>
              <a:rPr lang="en-US" dirty="0" err="1" smtClean="0"/>
              <a:t>Variational</a:t>
            </a:r>
            <a:r>
              <a:rPr lang="en-US" dirty="0" smtClean="0"/>
              <a:t>  </a:t>
            </a:r>
            <a:r>
              <a:rPr lang="en-US" dirty="0" err="1" smtClean="0"/>
              <a:t>Autoencoder</a:t>
            </a:r>
            <a:r>
              <a:rPr lang="en-US" dirty="0"/>
              <a:t> </a:t>
            </a:r>
            <a:r>
              <a:rPr lang="en-US" dirty="0" smtClean="0"/>
              <a:t>(Kingma-Welling’14)</a:t>
            </a:r>
          </a:p>
          <a:p>
            <a:r>
              <a:rPr lang="en-US" dirty="0" smtClean="0"/>
              <a:t>GANs (</a:t>
            </a:r>
            <a:r>
              <a:rPr lang="en-US" dirty="0" err="1" smtClean="0"/>
              <a:t>Goodfellow</a:t>
            </a:r>
            <a:r>
              <a:rPr lang="en-US" dirty="0" smtClean="0"/>
              <a:t> et al’14)</a:t>
            </a:r>
            <a:endParaRPr lang="is-IS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309" y="1313591"/>
            <a:ext cx="3178593" cy="3178593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433011" y="2085475"/>
            <a:ext cx="3472400" cy="156613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7030A0"/>
                </a:solidFill>
              </a:rPr>
              <a:t>Generative Model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11473" y="4216593"/>
            <a:ext cx="1157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N(O, </a:t>
            </a:r>
            <a:r>
              <a:rPr lang="en-US" sz="2800" dirty="0" smtClean="0">
                <a:latin typeface="Adobe Garamond Pro" charset="0"/>
                <a:ea typeface="Adobe Garamond Pro" charset="0"/>
                <a:cs typeface="Adobe Garamond Pro" charset="0"/>
              </a:rPr>
              <a:t>I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54" y="1846284"/>
            <a:ext cx="1122875" cy="12006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89" y="1826866"/>
            <a:ext cx="1122875" cy="12006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54" y="3015981"/>
            <a:ext cx="1122875" cy="12006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89" y="2976936"/>
            <a:ext cx="1122875" cy="120061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319868" y="5999690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800" i="1" baseline="-25000" dirty="0" err="1" smtClean="0">
                <a:latin typeface="Comic Sans MS" charset="0"/>
                <a:ea typeface="Comic Sans MS" charset="0"/>
                <a:cs typeface="Comic Sans MS" charset="0"/>
              </a:rPr>
              <a:t>real</a:t>
            </a:r>
            <a:endParaRPr lang="en-US" sz="2800" i="1" baseline="-2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42" y="4778858"/>
            <a:ext cx="2783062" cy="174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Empirics: MIX + GAN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be used to enhance GAN game  for any existing architecture</a:t>
            </a:r>
            <a:br>
              <a:rPr lang="en-US" dirty="0" smtClean="0"/>
            </a:br>
            <a:r>
              <a:rPr lang="en-US" dirty="0" smtClean="0"/>
              <a:t>Player 1=  mixture of k discriminators </a:t>
            </a:r>
            <a:br>
              <a:rPr lang="en-US" dirty="0" smtClean="0"/>
            </a:br>
            <a:r>
              <a:rPr lang="en-US" dirty="0" smtClean="0"/>
              <a:t>Player 2 = mixture of k generators.  </a:t>
            </a:r>
            <a:br>
              <a:rPr lang="en-US" dirty="0" smtClean="0"/>
            </a:br>
            <a:r>
              <a:rPr lang="en-US" sz="2400" dirty="0">
                <a:solidFill>
                  <a:srgbClr val="7030A0"/>
                </a:solidFill>
              </a:rPr>
              <a:t>(</a:t>
            </a:r>
            <a:r>
              <a:rPr lang="en-US" sz="2400" dirty="0" smtClean="0">
                <a:solidFill>
                  <a:srgbClr val="7030A0"/>
                </a:solidFill>
              </a:rPr>
              <a:t> k = max that fits in GPU; usually k =3 to 5)</a:t>
            </a:r>
          </a:p>
          <a:p>
            <a:endParaRPr lang="en-US" dirty="0"/>
          </a:p>
          <a:p>
            <a:r>
              <a:rPr lang="en-US" dirty="0" smtClean="0"/>
              <a:t>Maintain separate weight for each component of mixture; update via backpropagation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Use entropy </a:t>
            </a:r>
            <a:r>
              <a:rPr lang="en-US" dirty="0" err="1" smtClean="0"/>
              <a:t>regularizer</a:t>
            </a:r>
            <a:r>
              <a:rPr lang="en-US" dirty="0" smtClean="0"/>
              <a:t> on weights (discourages mixture from collapsing; has some theoretical justification)</a:t>
            </a: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924850" y="469549"/>
            <a:ext cx="3769844" cy="1211364"/>
            <a:chOff x="1267327" y="3769893"/>
            <a:chExt cx="4876262" cy="1187118"/>
          </a:xfrm>
        </p:grpSpPr>
        <p:sp>
          <p:nvSpPr>
            <p:cNvPr id="7" name="Trapezoid 6"/>
            <p:cNvSpPr/>
            <p:nvPr/>
          </p:nvSpPr>
          <p:spPr>
            <a:xfrm>
              <a:off x="1620253" y="3962400"/>
              <a:ext cx="1155031" cy="994611"/>
            </a:xfrm>
            <a:prstGeom prst="trapezoid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G</a:t>
              </a:r>
              <a:r>
                <a:rPr lang="en-US" sz="2400" baseline="-25000" dirty="0" smtClean="0">
                  <a:solidFill>
                    <a:schemeClr val="tx1"/>
                  </a:solidFill>
                </a:rPr>
                <a:t>1</a:t>
              </a:r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Trapezoid 7"/>
            <p:cNvSpPr/>
            <p:nvPr/>
          </p:nvSpPr>
          <p:spPr>
            <a:xfrm>
              <a:off x="3280611" y="3962399"/>
              <a:ext cx="1018673" cy="994612"/>
            </a:xfrm>
            <a:prstGeom prst="trapezoid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G</a:t>
              </a:r>
              <a:r>
                <a:rPr lang="en-US" sz="2400" baseline="-25000" dirty="0" smtClean="0">
                  <a:solidFill>
                    <a:schemeClr val="tx1"/>
                  </a:solidFill>
                </a:rPr>
                <a:t>2</a:t>
              </a:r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Trapezoid 8"/>
            <p:cNvSpPr/>
            <p:nvPr/>
          </p:nvSpPr>
          <p:spPr>
            <a:xfrm>
              <a:off x="5124916" y="3962399"/>
              <a:ext cx="1018673" cy="994612"/>
            </a:xfrm>
            <a:prstGeom prst="trapezoid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G</a:t>
              </a:r>
              <a:r>
                <a:rPr lang="en-US" sz="2400" baseline="-25000" dirty="0" smtClean="0">
                  <a:solidFill>
                    <a:schemeClr val="tx1"/>
                  </a:solidFill>
                </a:rPr>
                <a:t>3</a:t>
              </a:r>
              <a:endParaRPr 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67327" y="3777733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61922" y="3769893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04611" y="3777733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</a:t>
              </a:r>
              <a:r>
                <a:rPr lang="en-US" baseline="-250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775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DC-GAN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improved version (Huang et al’16) </a:t>
            </a:r>
            <a:r>
              <a:rPr lang="en-US" dirty="0" smtClean="0"/>
              <a:t>				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006516" cy="40065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771" y="1610259"/>
            <a:ext cx="4086945" cy="40869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1357" y="6079958"/>
            <a:ext cx="5991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Trained on </a:t>
            </a:r>
            <a:r>
              <a:rPr lang="en-US" sz="2400" dirty="0" err="1" smtClean="0"/>
              <a:t>CeleA</a:t>
            </a:r>
            <a:r>
              <a:rPr lang="en-US" sz="2400" dirty="0" smtClean="0"/>
              <a:t> Faces Dataset (Liu et al 2015)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589743" y="443131"/>
            <a:ext cx="39145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vs      MIX + </a:t>
            </a:r>
            <a:r>
              <a:rPr lang="en-US" sz="3600" dirty="0" smtClean="0"/>
              <a:t>DC-GAN</a:t>
            </a:r>
            <a:br>
              <a:rPr lang="en-US" sz="3600" dirty="0" smtClean="0"/>
            </a:br>
            <a:r>
              <a:rPr lang="en-US" sz="2400" dirty="0" smtClean="0"/>
              <a:t>(3 components in mixture)</a:t>
            </a:r>
            <a:r>
              <a:rPr lang="en-US" sz="3600" dirty="0" smtClean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3390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Quantitative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474"/>
            <a:ext cx="6337290" cy="29984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1800" y="5522313"/>
            <a:ext cx="43691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Inception </a:t>
            </a:r>
            <a:r>
              <a:rPr lang="en-US" dirty="0"/>
              <a:t>Score </a:t>
            </a:r>
            <a:r>
              <a:rPr lang="en-US" dirty="0" smtClean="0"/>
              <a:t>due to (</a:t>
            </a:r>
            <a:r>
              <a:rPr lang="en-US" dirty="0" err="1" smtClean="0"/>
              <a:t>Salimans</a:t>
            </a:r>
            <a:r>
              <a:rPr lang="en-US" dirty="0" smtClean="0"/>
              <a:t> </a:t>
            </a:r>
            <a:r>
              <a:rPr lang="en-US" dirty="0"/>
              <a:t>et al 2016</a:t>
            </a:r>
            <a:r>
              <a:rPr lang="en-US" dirty="0" smtClean="0"/>
              <a:t>);</a:t>
            </a:r>
          </a:p>
          <a:p>
            <a:r>
              <a:rPr lang="en-US" dirty="0" smtClean="0"/>
              <a:t>Higher is better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0589" y="5706979"/>
            <a:ext cx="496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Wasserstein Loss (proposed in </a:t>
            </a:r>
            <a:r>
              <a:rPr lang="en-US" dirty="0" err="1" smtClean="0"/>
              <a:t>Arjovsky</a:t>
            </a:r>
            <a:r>
              <a:rPr lang="en-US" dirty="0" smtClean="0"/>
              <a:t> et al 2017;</a:t>
            </a:r>
            <a:br>
              <a:rPr lang="en-US" dirty="0" smtClean="0"/>
            </a:br>
            <a:r>
              <a:rPr lang="en-US" dirty="0" smtClean="0"/>
              <a:t>claimed to correlate better with image quality)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59" y="2085474"/>
            <a:ext cx="5967333" cy="28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9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lessons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Focused on </a:t>
            </a:r>
            <a:r>
              <a:rPr lang="en-US" sz="2400" dirty="0">
                <a:solidFill>
                  <a:srgbClr val="C00000"/>
                </a:solidFill>
              </a:rPr>
              <a:t>generalization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equilibrium</a:t>
            </a:r>
            <a:r>
              <a:rPr lang="en-US" sz="2400" dirty="0"/>
              <a:t> in GANs</a:t>
            </a:r>
            <a:r>
              <a:rPr lang="en-US" sz="2400" dirty="0" smtClean="0"/>
              <a:t>. No insight into what actually may happen with backpropagation</a:t>
            </a:r>
            <a:r>
              <a:rPr lang="is-IS" sz="2400" dirty="0" smtClean="0"/>
              <a:t>…</a:t>
            </a:r>
          </a:p>
          <a:p>
            <a:r>
              <a:rPr lang="is-IS" sz="2400" dirty="0" smtClean="0"/>
              <a:t>We’re measuring performance using </a:t>
            </a:r>
            <a:r>
              <a:rPr lang="is-IS" sz="2400" dirty="0" smtClean="0">
                <a:solidFill>
                  <a:srgbClr val="FF0000"/>
                </a:solidFill>
              </a:rPr>
              <a:t>objective function</a:t>
            </a:r>
            <a:r>
              <a:rPr lang="is-IS" sz="2400" dirty="0" smtClean="0"/>
              <a:t>. Some evidence (in case of supervised training) that backprop can improve performance  without this showing up in the training objective.</a:t>
            </a:r>
          </a:p>
          <a:p>
            <a:r>
              <a:rPr lang="is-IS" sz="2400" dirty="0" smtClean="0"/>
              <a:t>With above </a:t>
            </a:r>
            <a:r>
              <a:rPr lang="is-IS" sz="2400" dirty="0" smtClean="0">
                <a:solidFill>
                  <a:srgbClr val="FF0000"/>
                </a:solidFill>
              </a:rPr>
              <a:t>caveats,</a:t>
            </a:r>
            <a:r>
              <a:rPr lang="is-IS" sz="2400" dirty="0" smtClean="0"/>
              <a:t> GANs objective doesn’t appear to enforce </a:t>
            </a:r>
            <a:r>
              <a:rPr lang="is-IS" sz="2400" dirty="0" smtClean="0">
                <a:solidFill>
                  <a:srgbClr val="FF0000"/>
                </a:solidFill>
              </a:rPr>
              <a:t>diversity </a:t>
            </a:r>
            <a:r>
              <a:rPr lang="is-IS" sz="2400" dirty="0" smtClean="0"/>
              <a:t>in the learnt distribution.</a:t>
            </a:r>
          </a:p>
          <a:p>
            <a:r>
              <a:rPr lang="en-US" sz="2400" dirty="0" smtClean="0"/>
              <a:t>Analysis highlights that if GANs work, this is because of some careful </a:t>
            </a:r>
            <a:r>
              <a:rPr lang="en-US" sz="2400" dirty="0" smtClean="0">
                <a:solidFill>
                  <a:srgbClr val="FF0000"/>
                </a:solidFill>
              </a:rPr>
              <a:t>interplay </a:t>
            </a:r>
            <a:r>
              <a:rPr lang="en-US" sz="2400" dirty="0" smtClean="0"/>
              <a:t>between discriminator capacity, generator capacity, and training algorithm. This was </a:t>
            </a:r>
            <a:r>
              <a:rPr lang="en-US" sz="2400" dirty="0" smtClean="0">
                <a:solidFill>
                  <a:srgbClr val="FF0000"/>
                </a:solidFill>
              </a:rPr>
              <a:t>hidden</a:t>
            </a:r>
            <a:r>
              <a:rPr lang="en-US" sz="2400" dirty="0" smtClean="0"/>
              <a:t> by earlier analyses involving infinite discriminator and training data.</a:t>
            </a:r>
          </a:p>
          <a:p>
            <a:r>
              <a:rPr lang="en-US" sz="2400" dirty="0" smtClean="0"/>
              <a:t>Open: sharper analysis. (Need to go </a:t>
            </a:r>
            <a:r>
              <a:rPr lang="en-US" sz="2400" dirty="0" smtClean="0">
                <a:solidFill>
                  <a:srgbClr val="FF0000"/>
                </a:solidFill>
              </a:rPr>
              <a:t>beyond</a:t>
            </a:r>
            <a:r>
              <a:rPr lang="en-US" sz="2400" dirty="0" smtClean="0"/>
              <a:t> standard epsilon-net arguments.)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8084" y="365125"/>
            <a:ext cx="4302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(BLOG WRITEUP AT: </a:t>
            </a:r>
            <a:r>
              <a:rPr lang="en-US" sz="2000" dirty="0" err="1" smtClean="0"/>
              <a:t>www.offconvex.org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“Off the Convex Path.”)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062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9" y="3161314"/>
            <a:ext cx="2032884" cy="170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63" y="1079851"/>
            <a:ext cx="2081463" cy="2081463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705516" y="1251284"/>
            <a:ext cx="2330117" cy="1219197"/>
          </a:xfrm>
          <a:prstGeom prst="cloudCallout">
            <a:avLst>
              <a:gd name="adj1" fmla="val -30550"/>
              <a:gd name="adj2" fmla="val 9521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7030A0"/>
                </a:solidFill>
              </a:rPr>
              <a:t>curse of dimensionality</a:t>
            </a:r>
            <a:r>
              <a:rPr lang="is-IS" sz="2400" dirty="0" smtClean="0">
                <a:solidFill>
                  <a:srgbClr val="7030A0"/>
                </a:solidFill>
              </a:rPr>
              <a:t>…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1" name="Cloud Callout 10"/>
          <p:cNvSpPr/>
          <p:nvPr/>
        </p:nvSpPr>
        <p:spPr>
          <a:xfrm>
            <a:off x="3035633" y="2198786"/>
            <a:ext cx="2743200" cy="2662991"/>
          </a:xfrm>
          <a:prstGeom prst="cloudCallout">
            <a:avLst>
              <a:gd name="adj1" fmla="val -78541"/>
              <a:gd name="adj2" fmla="val -357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Real life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Distributions must be special in some way</a:t>
            </a:r>
            <a:r>
              <a:rPr lang="is-IS" sz="2400" dirty="0" smtClean="0">
                <a:solidFill>
                  <a:schemeClr val="tx1"/>
                </a:solidFill>
              </a:rPr>
              <a:t>….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4379" y="237543"/>
            <a:ext cx="103835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Epilogue: </a:t>
            </a:r>
            <a:r>
              <a:rPr lang="en-US" sz="3200" dirty="0" smtClean="0"/>
              <a:t>Recall mystery of Geoff’s “Neural </a:t>
            </a:r>
            <a:r>
              <a:rPr lang="en-US" sz="3200" dirty="0"/>
              <a:t>Net Hypothesis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778833" y="822318"/>
            <a:ext cx="631474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7030A0"/>
                </a:solidFill>
              </a:rPr>
              <a:t>A resolution??</a:t>
            </a:r>
          </a:p>
          <a:p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400" i="1" dirty="0" err="1" smtClean="0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400" i="1" baseline="-25000" dirty="0" err="1" smtClean="0">
                <a:latin typeface="Comic Sans MS" charset="0"/>
                <a:ea typeface="Comic Sans MS" charset="0"/>
                <a:cs typeface="Comic Sans MS" charset="0"/>
              </a:rPr>
              <a:t>real</a:t>
            </a:r>
            <a:r>
              <a:rPr lang="en-US" sz="2400" i="1" baseline="-25000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400" i="1" dirty="0" smtClean="0">
                <a:latin typeface="Comic Sans MS" charset="0"/>
                <a:ea typeface="Comic Sans MS" charset="0"/>
                <a:cs typeface="Comic Sans MS" charset="0"/>
              </a:rPr>
              <a:t>= </a:t>
            </a:r>
            <a:r>
              <a:rPr lang="en-US" sz="2400" dirty="0" smtClean="0"/>
              <a:t> Infinite mix of v. simple generators</a:t>
            </a:r>
            <a:br>
              <a:rPr lang="en-US" sz="2400" dirty="0" smtClean="0"/>
            </a:br>
            <a:r>
              <a:rPr lang="en-US" sz="2400" dirty="0" smtClean="0">
                <a:ea typeface="Comic Sans MS" charset="0"/>
                <a:cs typeface="Comic Sans MS" charset="0"/>
              </a:rPr>
              <a:t>(classical statistics)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400" dirty="0"/>
              <a:t>R</a:t>
            </a:r>
            <a:r>
              <a:rPr lang="en-US" sz="2400" dirty="0" smtClean="0"/>
              <a:t>easonable size generators</a:t>
            </a:r>
            <a:r>
              <a:rPr lang="en-US" sz="2400" dirty="0"/>
              <a:t> </a:t>
            </a:r>
            <a:r>
              <a:rPr lang="en-US" sz="2400" dirty="0" smtClean="0"/>
              <a:t>can produce</a:t>
            </a:r>
            <a:br>
              <a:rPr lang="en-US" sz="2400" dirty="0" smtClean="0"/>
            </a:br>
            <a:r>
              <a:rPr lang="en-US" sz="2400" dirty="0" smtClean="0"/>
              <a:t>distribution </a:t>
            </a:r>
            <a:r>
              <a:rPr lang="en-US" sz="2400" i="1" dirty="0" err="1" smtClean="0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400" i="1" baseline="-25000" dirty="0" err="1" smtClean="0">
                <a:latin typeface="Comic Sans MS" charset="0"/>
                <a:ea typeface="Comic Sans MS" charset="0"/>
                <a:cs typeface="Comic Sans MS" charset="0"/>
              </a:rPr>
              <a:t>synth</a:t>
            </a:r>
            <a:r>
              <a:rPr lang="en-US" sz="2400" i="1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400" dirty="0" smtClean="0">
                <a:ea typeface="Comic Sans MS" charset="0"/>
                <a:cs typeface="Comic Sans MS" charset="0"/>
              </a:rPr>
              <a:t>that is indistinguishable </a:t>
            </a:r>
            <a:br>
              <a:rPr lang="en-US" sz="2400" dirty="0" smtClean="0">
                <a:ea typeface="Comic Sans MS" charset="0"/>
                <a:cs typeface="Comic Sans MS" charset="0"/>
              </a:rPr>
            </a:br>
            <a:r>
              <a:rPr lang="en-US" sz="2400" dirty="0" smtClean="0">
                <a:ea typeface="Comic Sans MS" charset="0"/>
                <a:cs typeface="Comic Sans MS" charset="0"/>
              </a:rPr>
              <a:t>from </a:t>
            </a:r>
            <a:r>
              <a:rPr lang="en-US" sz="2400" i="1" dirty="0" err="1" smtClean="0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400" i="1" baseline="-25000" dirty="0" err="1" smtClean="0">
                <a:latin typeface="Comic Sans MS" charset="0"/>
                <a:ea typeface="Comic Sans MS" charset="0"/>
                <a:cs typeface="Comic Sans MS" charset="0"/>
              </a:rPr>
              <a:t>real</a:t>
            </a:r>
            <a:r>
              <a:rPr lang="en-US" sz="2400" i="1" baseline="-25000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400" i="1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400" dirty="0" smtClean="0">
                <a:ea typeface="Comic Sans MS" charset="0"/>
                <a:cs typeface="Comic Sans MS" charset="0"/>
              </a:rPr>
              <a:t>by any </a:t>
            </a:r>
            <a:r>
              <a:rPr lang="en-US" sz="2400" dirty="0" smtClean="0">
                <a:solidFill>
                  <a:srgbClr val="FF0000"/>
                </a:solidFill>
                <a:ea typeface="Comic Sans MS" charset="0"/>
                <a:cs typeface="Comic Sans MS" charset="0"/>
              </a:rPr>
              <a:t>small neural net.</a:t>
            </a:r>
            <a:br>
              <a:rPr lang="en-US" sz="2400" dirty="0" smtClean="0">
                <a:solidFill>
                  <a:srgbClr val="FF0000"/>
                </a:solidFill>
                <a:ea typeface="Comic Sans MS" charset="0"/>
                <a:cs typeface="Comic Sans MS" charset="0"/>
              </a:rPr>
            </a:br>
            <a:endParaRPr lang="en-US" sz="2400" dirty="0" smtClean="0">
              <a:solidFill>
                <a:srgbClr val="FF0000"/>
              </a:solidFill>
              <a:ea typeface="Comic Sans MS" charset="0"/>
              <a:cs typeface="Comic Sans M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i="1" dirty="0" err="1" smtClean="0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400" i="1" baseline="-25000" dirty="0" err="1" smtClean="0">
                <a:latin typeface="Comic Sans MS" charset="0"/>
                <a:ea typeface="Comic Sans MS" charset="0"/>
                <a:cs typeface="Comic Sans MS" charset="0"/>
              </a:rPr>
              <a:t>synth</a:t>
            </a:r>
            <a:r>
              <a:rPr lang="en-US" sz="2400" dirty="0" smtClean="0">
                <a:ea typeface="Comic Sans MS" charset="0"/>
                <a:cs typeface="Comic Sans MS" charset="0"/>
              </a:rPr>
              <a:t> should look like </a:t>
            </a:r>
            <a:r>
              <a:rPr lang="en-US" sz="2400" i="1" dirty="0" err="1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400" i="1" baseline="-25000" dirty="0" err="1">
                <a:latin typeface="Comic Sans MS" charset="0"/>
                <a:ea typeface="Comic Sans MS" charset="0"/>
                <a:cs typeface="Comic Sans MS" charset="0"/>
              </a:rPr>
              <a:t>real</a:t>
            </a:r>
            <a:r>
              <a:rPr lang="en-US" sz="2400" i="1" baseline="-25000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400" i="1" baseline="-25000" dirty="0" smtClean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400" dirty="0" smtClean="0">
                <a:ea typeface="Comic Sans MS" charset="0"/>
                <a:cs typeface="Comic Sans MS" charset="0"/>
              </a:rPr>
              <a:t>to us if our visual</a:t>
            </a:r>
            <a:br>
              <a:rPr lang="en-US" sz="2400" dirty="0" smtClean="0">
                <a:ea typeface="Comic Sans MS" charset="0"/>
                <a:cs typeface="Comic Sans MS" charset="0"/>
              </a:rPr>
            </a:br>
            <a:r>
              <a:rPr lang="en-US" sz="2400" dirty="0" smtClean="0">
                <a:ea typeface="Comic Sans MS" charset="0"/>
                <a:cs typeface="Comic Sans MS" charset="0"/>
              </a:rPr>
              <a:t>system is a small neural net</a:t>
            </a:r>
            <a:r>
              <a:rPr lang="is-IS" sz="2400" dirty="0" smtClean="0">
                <a:ea typeface="Comic Sans MS" charset="0"/>
                <a:cs typeface="Comic Sans MS" charset="0"/>
              </a:rPr>
              <a:t>… </a:t>
            </a:r>
            <a:endParaRPr lang="en-US" sz="2400" dirty="0" smtClean="0">
              <a:ea typeface="Comic Sans MS" charset="0"/>
              <a:cs typeface="Comic Sans MS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46" y="4917756"/>
            <a:ext cx="2260933" cy="17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Postscript: Distributions learnt by current GANs indeed have low diversity. 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38200" y="1957137"/>
            <a:ext cx="10117624" cy="26950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36176" y="2261937"/>
            <a:ext cx="97733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Birthday paradox test (for lack of diversity)</a:t>
            </a:r>
          </a:p>
          <a:p>
            <a:endParaRPr lang="en-US" sz="2400" dirty="0"/>
          </a:p>
          <a:p>
            <a:r>
              <a:rPr lang="en-US" sz="2400" dirty="0" smtClean="0"/>
              <a:t> Suppose some distribution is supported on N images. </a:t>
            </a:r>
          </a:p>
          <a:p>
            <a:r>
              <a:rPr lang="en-US" sz="2400" dirty="0" smtClean="0"/>
              <a:t>Then there is a good chance that a sample of size  √N  has a duplicate image.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94611" y="5053263"/>
            <a:ext cx="89126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find that GANs trained on CIFAR 10, Faces etc. the duplicate image</a:t>
            </a:r>
          </a:p>
          <a:p>
            <a:r>
              <a:rPr lang="en-US" sz="2400" dirty="0" smtClean="0"/>
              <a:t>Happens for samples of size 500-600. </a:t>
            </a:r>
          </a:p>
          <a:p>
            <a:endParaRPr lang="en-US" sz="2400" dirty="0"/>
          </a:p>
          <a:p>
            <a:r>
              <a:rPr lang="en-US" sz="2400" dirty="0" smtClean="0">
                <a:sym typeface="Wingdings"/>
              </a:rPr>
              <a:t> Support is about 20-25K.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366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Stacked GAN on CIFAR-10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179" y="1203158"/>
            <a:ext cx="5770300" cy="17962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1895" y="1690688"/>
            <a:ext cx="274491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First two rows contain </a:t>
            </a:r>
          </a:p>
          <a:p>
            <a:r>
              <a:rPr lang="en-US" sz="2000" dirty="0" smtClean="0"/>
              <a:t>Duplicate images in </a:t>
            </a:r>
          </a:p>
          <a:p>
            <a:r>
              <a:rPr lang="en-US" sz="2000" dirty="0" smtClean="0"/>
              <a:t>Random sample  </a:t>
            </a:r>
          </a:p>
          <a:p>
            <a:r>
              <a:rPr lang="en-US" sz="2000" dirty="0" smtClean="0"/>
              <a:t>(Size 100 for truck;</a:t>
            </a:r>
            <a:br>
              <a:rPr lang="en-US" sz="2000" dirty="0" smtClean="0"/>
            </a:br>
            <a:r>
              <a:rPr lang="en-US" sz="2000" dirty="0" smtClean="0"/>
              <a:t>200 for horse; </a:t>
            </a:r>
            <a:br>
              <a:rPr lang="en-US" sz="2000" dirty="0" smtClean="0"/>
            </a:br>
            <a:r>
              <a:rPr lang="en-US" sz="2000" dirty="0" smtClean="0"/>
              <a:t>300 for dog)</a:t>
            </a:r>
          </a:p>
          <a:p>
            <a:endParaRPr lang="en-US" sz="2000" dirty="0"/>
          </a:p>
          <a:p>
            <a:r>
              <a:rPr lang="en-US" sz="2000" dirty="0" smtClean="0"/>
              <a:t>Last row is closest image</a:t>
            </a:r>
          </a:p>
          <a:p>
            <a:r>
              <a:rPr lang="en-US" sz="2000" dirty="0"/>
              <a:t>i</a:t>
            </a:r>
            <a:r>
              <a:rPr lang="en-US" sz="2000" dirty="0" smtClean="0"/>
              <a:t>n training set.</a:t>
            </a:r>
          </a:p>
          <a:p>
            <a:endParaRPr lang="en-US" sz="2000" dirty="0"/>
          </a:p>
          <a:p>
            <a:r>
              <a:rPr lang="en-US" sz="2000" dirty="0" smtClean="0"/>
              <a:t>(Training set for each</a:t>
            </a:r>
          </a:p>
          <a:p>
            <a:r>
              <a:rPr lang="en-US" sz="2000" dirty="0" smtClean="0"/>
              <a:t>Category has size 6k)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361" y="3105782"/>
            <a:ext cx="5615070" cy="17130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658" y="4925180"/>
            <a:ext cx="6019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3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Duplicates on </a:t>
            </a:r>
            <a:r>
              <a:rPr lang="en-US" dirty="0" err="1" smtClean="0"/>
              <a:t>CelebA</a:t>
            </a:r>
            <a:r>
              <a:rPr lang="en-US" dirty="0" smtClean="0"/>
              <a:t> (faces) training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368" y="1864560"/>
            <a:ext cx="4521200" cy="3289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2582779"/>
            <a:ext cx="407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Duplicates found among 640 samples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3509210"/>
            <a:ext cx="2961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(Training set has size 200k)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768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330" y="3617336"/>
            <a:ext cx="3055806" cy="1747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91" y="3059895"/>
            <a:ext cx="4253665" cy="2305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Prologue </a:t>
            </a:r>
            <a:r>
              <a:rPr lang="en-US" sz="2000" dirty="0" smtClean="0"/>
              <a:t>(2013, Place: </a:t>
            </a:r>
            <a:r>
              <a:rPr lang="en-US" sz="2000" dirty="0" err="1" smtClean="0"/>
              <a:t>Googleplex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2374494" y="1515513"/>
            <a:ext cx="2743200" cy="1528997"/>
          </a:xfrm>
          <a:prstGeom prst="wedgeRoundRectCallout">
            <a:avLst>
              <a:gd name="adj1" fmla="val -41078"/>
              <a:gd name="adj2" fmla="val 8220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Why do you think realistic distributions  are expressible by a small, shallow deep net?</a:t>
            </a:r>
          </a:p>
        </p:txBody>
      </p:sp>
      <p:sp>
        <p:nvSpPr>
          <p:cNvPr id="5" name="Oval Callout 4"/>
          <p:cNvSpPr/>
          <p:nvPr/>
        </p:nvSpPr>
        <p:spPr>
          <a:xfrm>
            <a:off x="6444934" y="2007742"/>
            <a:ext cx="3642611" cy="1903751"/>
          </a:xfrm>
          <a:prstGeom prst="wedgeEllipseCallout">
            <a:avLst>
              <a:gd name="adj1" fmla="val 24074"/>
              <a:gd name="adj2" fmla="val 90224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7030A0"/>
                </a:solidFill>
              </a:rPr>
              <a:t>Neural nets are like a universal basis that can approximate almost anything very efficiently</a:t>
            </a:r>
            <a:endParaRPr lang="en-US" sz="2000" dirty="0">
              <a:solidFill>
                <a:srgbClr val="7030A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5" y="3676157"/>
            <a:ext cx="2019300" cy="1689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94356" y="5380642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800" i="1" baseline="-25000" dirty="0" err="1" smtClean="0">
                <a:latin typeface="Comic Sans MS" charset="0"/>
                <a:ea typeface="Comic Sans MS" charset="0"/>
                <a:cs typeface="Comic Sans MS" charset="0"/>
              </a:rPr>
              <a:t>real</a:t>
            </a:r>
            <a:endParaRPr lang="en-US" sz="2800" i="1" baseline="-2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504" y="653153"/>
            <a:ext cx="3781255" cy="1429200"/>
          </a:xfrm>
          <a:prstGeom prst="rect">
            <a:avLst/>
          </a:prstGeom>
        </p:spPr>
      </p:pic>
      <p:sp>
        <p:nvSpPr>
          <p:cNvPr id="10" name="Explosion 2 9"/>
          <p:cNvSpPr/>
          <p:nvPr/>
        </p:nvSpPr>
        <p:spPr>
          <a:xfrm>
            <a:off x="6701493" y="4797870"/>
            <a:ext cx="4351518" cy="1936594"/>
          </a:xfrm>
          <a:prstGeom prst="irregularSeal2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/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Geoff’s </a:t>
            </a:r>
            <a:r>
              <a:rPr lang="en-US" sz="2000" dirty="0">
                <a:solidFill>
                  <a:srgbClr val="FF0000"/>
                </a:solidFill>
              </a:rPr>
              <a:t>“Neural net hypothesis”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87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47" y="3066557"/>
            <a:ext cx="2470976" cy="2066917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1684420" y="588878"/>
            <a:ext cx="3994486" cy="1881605"/>
          </a:xfrm>
          <a:prstGeom prst="cloudCallout">
            <a:avLst>
              <a:gd name="adj1" fmla="val -30550"/>
              <a:gd name="adj2" fmla="val 9521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7030A0"/>
                </a:solidFill>
              </a:rPr>
              <a:t>Geoff’s hypothesis is inconsistent with the curse of dimensionality</a:t>
            </a: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05" y="588878"/>
            <a:ext cx="3305343" cy="33053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84248" y="900823"/>
            <a:ext cx="29731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 d dimensions, there</a:t>
            </a:r>
          </a:p>
          <a:p>
            <a:r>
              <a:rPr lang="en-US" sz="2400" dirty="0" smtClean="0"/>
              <a:t>are </a:t>
            </a:r>
            <a:r>
              <a:rPr lang="en-US" sz="2400" dirty="0" err="1" smtClean="0"/>
              <a:t>exp</a:t>
            </a:r>
            <a:r>
              <a:rPr lang="en-US" sz="2400" dirty="0" smtClean="0"/>
              <a:t>(d) directions</a:t>
            </a:r>
            <a:br>
              <a:rPr lang="en-US" sz="2400" dirty="0" smtClean="0"/>
            </a:br>
            <a:r>
              <a:rPr lang="en-US" sz="2400" dirty="0" smtClean="0"/>
              <a:t>whose pairwise</a:t>
            </a:r>
            <a:br>
              <a:rPr lang="en-US" sz="2400" dirty="0" smtClean="0"/>
            </a:br>
            <a:r>
              <a:rPr lang="en-US" sz="2400" dirty="0" smtClean="0"/>
              <a:t>angle is &gt; 60 degrees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027055" y="3421336"/>
            <a:ext cx="3657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sym typeface="Wingdings"/>
              </a:rPr>
              <a:t> #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 of  distinct distributions &gt; 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exp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sz="2400" dirty="0" err="1" smtClean="0">
                <a:solidFill>
                  <a:schemeClr val="accent5">
                    <a:lumMod val="75000"/>
                  </a:schemeClr>
                </a:solidFill>
              </a:rPr>
              <a:t>exp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(d))</a:t>
            </a:r>
            <a:b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(discretizing </a:t>
            </a:r>
            <a:r>
              <a:rPr lang="is-IS" sz="2400" dirty="0" smtClean="0">
                <a:solidFill>
                  <a:schemeClr val="accent5">
                    <a:lumMod val="75000"/>
                  </a:schemeClr>
                </a:solidFill>
              </a:rPr>
              <a:t>…..)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</a:b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79958" y="5133474"/>
            <a:ext cx="5990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Counting argument shows we will need </a:t>
            </a:r>
            <a:br>
              <a:rPr lang="en-US" sz="2400" dirty="0" smtClean="0">
                <a:solidFill>
                  <a:srgbClr val="C00000"/>
                </a:solidFill>
              </a:rPr>
            </a:br>
            <a:r>
              <a:rPr lang="en-US" sz="2400" dirty="0" smtClean="0">
                <a:solidFill>
                  <a:srgbClr val="C00000"/>
                </a:solidFill>
              </a:rPr>
              <a:t>neural nets of size </a:t>
            </a:r>
            <a:r>
              <a:rPr lang="en-US" sz="2400" dirty="0" err="1" smtClean="0">
                <a:solidFill>
                  <a:srgbClr val="C00000"/>
                </a:solidFill>
              </a:rPr>
              <a:t>exp</a:t>
            </a:r>
            <a:r>
              <a:rPr lang="en-US" sz="2400" dirty="0" smtClean="0">
                <a:solidFill>
                  <a:srgbClr val="C00000"/>
                </a:solidFill>
              </a:rPr>
              <a:t>(d) to represent some of</a:t>
            </a:r>
            <a:br>
              <a:rPr lang="en-US" sz="2400" dirty="0" smtClean="0">
                <a:solidFill>
                  <a:srgbClr val="C00000"/>
                </a:solidFill>
              </a:rPr>
            </a:br>
            <a:r>
              <a:rPr lang="en-US" sz="2400" dirty="0" smtClean="0">
                <a:solidFill>
                  <a:srgbClr val="C00000"/>
                </a:solidFill>
              </a:rPr>
              <a:t>these distributions. (Recall: d = 10</a:t>
            </a:r>
            <a:r>
              <a:rPr lang="en-US" sz="2400" baseline="30000" dirty="0" smtClean="0">
                <a:solidFill>
                  <a:srgbClr val="C00000"/>
                </a:solidFill>
              </a:rPr>
              <a:t>4</a:t>
            </a:r>
            <a:r>
              <a:rPr lang="en-US" sz="2400" dirty="0" smtClean="0">
                <a:solidFill>
                  <a:srgbClr val="C00000"/>
                </a:solidFill>
              </a:rPr>
              <a:t> or more!)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1" name="Cloud Callout 10"/>
          <p:cNvSpPr/>
          <p:nvPr/>
        </p:nvSpPr>
        <p:spPr>
          <a:xfrm>
            <a:off x="3850105" y="2470482"/>
            <a:ext cx="2743200" cy="2662991"/>
          </a:xfrm>
          <a:prstGeom prst="cloudCallout">
            <a:avLst>
              <a:gd name="adj1" fmla="val -78541"/>
              <a:gd name="adj2" fmla="val -357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Real life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Distributions must be special in some way</a:t>
            </a:r>
            <a:r>
              <a:rPr lang="is-IS" sz="2400" dirty="0" smtClean="0">
                <a:solidFill>
                  <a:schemeClr val="tx1"/>
                </a:solidFill>
              </a:rPr>
              <a:t>….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51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6"/>
            <a:ext cx="10792327" cy="1325562"/>
          </a:xfrm>
        </p:spPr>
        <p:txBody>
          <a:bodyPr/>
          <a:lstStyle/>
          <a:p>
            <a:r>
              <a:rPr lang="en-US" dirty="0" smtClean="0"/>
              <a:t>Generative Adversarial Nets (GANs)  </a:t>
            </a:r>
            <a:r>
              <a:rPr lang="en-US" sz="1800" dirty="0" smtClean="0"/>
              <a:t>[</a:t>
            </a:r>
            <a:r>
              <a:rPr lang="en-US" sz="1800" dirty="0" err="1" smtClean="0"/>
              <a:t>Goodfellow</a:t>
            </a:r>
            <a:r>
              <a:rPr lang="en-US" sz="1800" dirty="0" smtClean="0"/>
              <a:t> et al. 2014]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772" y="1546310"/>
            <a:ext cx="7625755" cy="902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3" y="1546310"/>
            <a:ext cx="3612697" cy="426185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068411" y="1364958"/>
            <a:ext cx="1299411" cy="651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Real (1) or Fake (0)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13221" y="4876800"/>
            <a:ext cx="192505" cy="256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05294" y="2253205"/>
            <a:ext cx="625643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D</a:t>
            </a:r>
            <a:r>
              <a:rPr lang="en-US" sz="2000" baseline="-25000" dirty="0" err="1" smtClean="0">
                <a:solidFill>
                  <a:schemeClr val="tx1"/>
                </a:solidFill>
              </a:rPr>
              <a:t>v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96651" y="3800057"/>
            <a:ext cx="625643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</a:rPr>
              <a:t>G</a:t>
            </a:r>
            <a:r>
              <a:rPr lang="en-US" sz="2000" baseline="-25000">
                <a:solidFill>
                  <a:schemeClr val="tx1"/>
                </a:solidFill>
              </a:rPr>
              <a:t>u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8969" y="5989513"/>
            <a:ext cx="49019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u= trainable parameters of Generator net</a:t>
            </a:r>
          </a:p>
          <a:p>
            <a:r>
              <a:rPr lang="en-US" sz="2000" dirty="0"/>
              <a:t>v</a:t>
            </a:r>
            <a:r>
              <a:rPr lang="en-US" sz="2000" dirty="0" smtClean="0"/>
              <a:t> = trainable parameters of Discriminator net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5696033" y="451794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368969" y="3487815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800" i="1" baseline="-25000" dirty="0" err="1" smtClean="0">
                <a:latin typeface="Comic Sans MS" charset="0"/>
                <a:ea typeface="Comic Sans MS" charset="0"/>
                <a:cs typeface="Comic Sans MS" charset="0"/>
              </a:rPr>
              <a:t>real</a:t>
            </a:r>
            <a:endParaRPr lang="en-US" sz="2800" i="1" baseline="-2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96033" y="3002849"/>
            <a:ext cx="53311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Discriminator doing its best</a:t>
            </a:r>
            <a:br>
              <a:rPr lang="en-US" sz="2400" dirty="0" smtClean="0"/>
            </a:br>
            <a:r>
              <a:rPr lang="en-US" sz="2400" dirty="0" smtClean="0"/>
              <a:t>to output 1 on real inputs, and 0</a:t>
            </a:r>
            <a:br>
              <a:rPr lang="en-US" sz="2400" dirty="0" smtClean="0"/>
            </a:br>
            <a:r>
              <a:rPr lang="en-US" sz="2400" dirty="0" smtClean="0"/>
              <a:t>on synthetic inputs.</a:t>
            </a:r>
            <a:br>
              <a:rPr lang="en-US" sz="2400" dirty="0" smtClean="0"/>
            </a:b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Generator doing its best to make</a:t>
            </a:r>
            <a:br>
              <a:rPr lang="en-US" sz="2400" dirty="0" smtClean="0"/>
            </a:br>
            <a:r>
              <a:rPr lang="en-US" sz="2400" dirty="0" smtClean="0"/>
              <a:t>synthetic inputs look like real inputs to</a:t>
            </a:r>
            <a:br>
              <a:rPr lang="en-US" sz="2400" dirty="0" smtClean="0"/>
            </a:br>
            <a:r>
              <a:rPr lang="en-US" sz="2400" dirty="0" smtClean="0"/>
              <a:t>discriminator.</a:t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991898" y="3267773"/>
            <a:ext cx="106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800" i="1" baseline="-25000" dirty="0" err="1" smtClean="0">
                <a:latin typeface="Comic Sans MS" charset="0"/>
                <a:ea typeface="Comic Sans MS" charset="0"/>
                <a:cs typeface="Comic Sans MS" charset="0"/>
              </a:rPr>
              <a:t>synth</a:t>
            </a:r>
            <a:endParaRPr lang="en-US" sz="2800" i="1" baseline="-2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80764" y="6049837"/>
            <a:ext cx="4545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[Excellent resource: [</a:t>
            </a:r>
            <a:r>
              <a:rPr lang="en-US" sz="2000" dirty="0" err="1" smtClean="0"/>
              <a:t>Goodfellow’s</a:t>
            </a:r>
            <a:r>
              <a:rPr lang="en-US" sz="2000" dirty="0" smtClean="0"/>
              <a:t> survey]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985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6"/>
            <a:ext cx="10792327" cy="1325562"/>
          </a:xfrm>
        </p:spPr>
        <p:txBody>
          <a:bodyPr/>
          <a:lstStyle/>
          <a:p>
            <a:r>
              <a:rPr lang="en-US" dirty="0" smtClean="0"/>
              <a:t>Generative Adversarial Nets (GANs)  </a:t>
            </a:r>
            <a:r>
              <a:rPr lang="en-US" sz="1800" dirty="0" smtClean="0"/>
              <a:t>[</a:t>
            </a:r>
            <a:r>
              <a:rPr lang="en-US" sz="1800" dirty="0" err="1" smtClean="0"/>
              <a:t>Goodfellow</a:t>
            </a:r>
            <a:r>
              <a:rPr lang="en-US" sz="1800" dirty="0" smtClean="0"/>
              <a:t> et al. 2014]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772" y="1546310"/>
            <a:ext cx="7625755" cy="9022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3" y="1546310"/>
            <a:ext cx="3612697" cy="426185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068411" y="1364958"/>
            <a:ext cx="1299411" cy="651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Real (1) or Fake (0)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13221" y="4876800"/>
            <a:ext cx="192505" cy="256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05294" y="2253205"/>
            <a:ext cx="625643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D</a:t>
            </a:r>
            <a:r>
              <a:rPr lang="en-US" sz="2000" baseline="-25000" dirty="0" err="1" smtClean="0">
                <a:solidFill>
                  <a:schemeClr val="tx1"/>
                </a:solidFill>
              </a:rPr>
              <a:t>v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96651" y="3800057"/>
            <a:ext cx="625643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</a:rPr>
              <a:t>G</a:t>
            </a:r>
            <a:r>
              <a:rPr lang="en-US" sz="2000" baseline="-25000">
                <a:solidFill>
                  <a:schemeClr val="tx1"/>
                </a:solidFill>
              </a:rPr>
              <a:t>u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8969" y="5989513"/>
            <a:ext cx="49019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u= trainable parameters of Generator net</a:t>
            </a:r>
          </a:p>
          <a:p>
            <a:r>
              <a:rPr lang="en-US" sz="2000" dirty="0"/>
              <a:t>v</a:t>
            </a:r>
            <a:r>
              <a:rPr lang="en-US" sz="2000" dirty="0" smtClean="0"/>
              <a:t> = trainable parameters of Discriminator net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5696033" y="451794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368969" y="3487815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800" i="1" baseline="-25000" dirty="0" err="1" smtClean="0">
                <a:latin typeface="Comic Sans MS" charset="0"/>
                <a:ea typeface="Comic Sans MS" charset="0"/>
                <a:cs typeface="Comic Sans MS" charset="0"/>
              </a:rPr>
              <a:t>real</a:t>
            </a:r>
            <a:endParaRPr lang="en-US" sz="2800" i="1" baseline="-2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96033" y="3002849"/>
            <a:ext cx="53311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Discriminator doing its best</a:t>
            </a:r>
            <a:br>
              <a:rPr lang="en-US" sz="2400" dirty="0" smtClean="0"/>
            </a:br>
            <a:r>
              <a:rPr lang="en-US" sz="2400" dirty="0" smtClean="0"/>
              <a:t>to output 1 on real inputs, and 0</a:t>
            </a:r>
            <a:br>
              <a:rPr lang="en-US" sz="2400" dirty="0" smtClean="0"/>
            </a:br>
            <a:r>
              <a:rPr lang="en-US" sz="2400" dirty="0" smtClean="0"/>
              <a:t>on synthetic inputs.</a:t>
            </a:r>
            <a:br>
              <a:rPr lang="en-US" sz="2400" dirty="0" smtClean="0"/>
            </a:b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Generator doing its best to make</a:t>
            </a:r>
            <a:br>
              <a:rPr lang="en-US" sz="2400" dirty="0" smtClean="0"/>
            </a:br>
            <a:r>
              <a:rPr lang="en-US" sz="2400" dirty="0" smtClean="0"/>
              <a:t>synthetic inputs look like real inputs to</a:t>
            </a:r>
            <a:br>
              <a:rPr lang="en-US" sz="2400" dirty="0" smtClean="0"/>
            </a:br>
            <a:r>
              <a:rPr lang="en-US" sz="2400" dirty="0" smtClean="0"/>
              <a:t>discriminator.</a:t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991898" y="3267773"/>
            <a:ext cx="106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800" i="1" baseline="-25000" dirty="0" err="1" smtClean="0">
                <a:latin typeface="Comic Sans MS" charset="0"/>
                <a:ea typeface="Comic Sans MS" charset="0"/>
                <a:cs typeface="Comic Sans MS" charset="0"/>
              </a:rPr>
              <a:t>synth</a:t>
            </a:r>
            <a:endParaRPr lang="en-US" sz="2800" i="1" baseline="-2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922294" y="1892968"/>
            <a:ext cx="7483643" cy="1234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885" y="2101778"/>
            <a:ext cx="6914148" cy="1165995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8988761" y="727131"/>
            <a:ext cx="2724243" cy="980074"/>
          </a:xfrm>
          <a:prstGeom prst="wedgeRoundRectCallout">
            <a:avLst>
              <a:gd name="adj1" fmla="val -51304"/>
              <a:gd name="adj2" fmla="val 11653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7030A0"/>
                </a:solidFill>
              </a:rPr>
              <a:t>Wasserstein GAN</a:t>
            </a:r>
          </a:p>
          <a:p>
            <a:r>
              <a:rPr lang="en-US" sz="2000" dirty="0">
                <a:solidFill>
                  <a:srgbClr val="7030A0"/>
                </a:solidFill>
              </a:rPr>
              <a:t>[</a:t>
            </a:r>
            <a:r>
              <a:rPr lang="en-US" sz="2000" dirty="0" err="1" smtClean="0">
                <a:solidFill>
                  <a:srgbClr val="7030A0"/>
                </a:solidFill>
              </a:rPr>
              <a:t>Arjovsky</a:t>
            </a:r>
            <a:r>
              <a:rPr lang="en-US" sz="2000" dirty="0" smtClean="0">
                <a:solidFill>
                  <a:srgbClr val="7030A0"/>
                </a:solidFill>
              </a:rPr>
              <a:t> et al’17]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33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Generative Adversarial Nets (GANs)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3" y="1546310"/>
            <a:ext cx="3612697" cy="426185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068411" y="1364958"/>
            <a:ext cx="1299411" cy="651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Real (1) or Fake (0)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13221" y="4876800"/>
            <a:ext cx="192505" cy="256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05294" y="2253205"/>
            <a:ext cx="625643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D</a:t>
            </a:r>
            <a:r>
              <a:rPr lang="en-US" sz="2000" baseline="-25000" dirty="0" err="1" smtClean="0">
                <a:solidFill>
                  <a:schemeClr val="tx1"/>
                </a:solidFill>
              </a:rPr>
              <a:t>v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96651" y="3800057"/>
            <a:ext cx="625643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</a:rPr>
              <a:t>G</a:t>
            </a:r>
            <a:r>
              <a:rPr lang="en-US" sz="2000" baseline="-25000">
                <a:solidFill>
                  <a:schemeClr val="tx1"/>
                </a:solidFill>
              </a:rPr>
              <a:t>u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8969" y="5989513"/>
            <a:ext cx="49019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u= trainable parameters of Generator net</a:t>
            </a:r>
          </a:p>
          <a:p>
            <a:r>
              <a:rPr lang="en-US" sz="2000" dirty="0"/>
              <a:t>v</a:t>
            </a:r>
            <a:r>
              <a:rPr lang="en-US" sz="2000" dirty="0" smtClean="0"/>
              <a:t> = trainable parameters of Discriminator net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368969" y="3487815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800" i="1" baseline="-25000" dirty="0" err="1" smtClean="0">
                <a:latin typeface="Comic Sans MS" charset="0"/>
                <a:ea typeface="Comic Sans MS" charset="0"/>
                <a:cs typeface="Comic Sans MS" charset="0"/>
              </a:rPr>
              <a:t>real</a:t>
            </a:r>
            <a:endParaRPr lang="en-US" sz="2800" i="1" baseline="-2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270952" y="3325073"/>
            <a:ext cx="5381006" cy="21269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</a:rPr>
              <a:t>Backprop</a:t>
            </a:r>
            <a:r>
              <a:rPr lang="en-US" sz="2000" dirty="0" smtClean="0">
                <a:solidFill>
                  <a:schemeClr val="tx1"/>
                </a:solidFill>
              </a:rPr>
              <a:t> update on discriminator that nudges it towards saying 1 more on real inputs and saying 0 more on synthetic inputs.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</a:rPr>
              <a:t>Backprop</a:t>
            </a:r>
            <a:r>
              <a:rPr lang="en-US" sz="2000" dirty="0" smtClean="0">
                <a:solidFill>
                  <a:schemeClr val="tx1"/>
                </a:solidFill>
              </a:rPr>
              <a:t> update on generator that make it more like to produce synthetic inputs that make discriminator more likely to output 1.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64504" y="2695701"/>
            <a:ext cx="363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Repeat until convergence</a:t>
            </a:r>
            <a:r>
              <a:rPr lang="is-IS" sz="2400" dirty="0" smtClean="0"/>
              <a:t>….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270952" y="5652707"/>
            <a:ext cx="5068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C00000"/>
                </a:solidFill>
              </a:rPr>
              <a:t>Frequent problem: instability (oscillation in the</a:t>
            </a:r>
            <a:br>
              <a:rPr lang="en-US" sz="2000" i="1" dirty="0" smtClean="0">
                <a:solidFill>
                  <a:srgbClr val="C00000"/>
                </a:solidFill>
              </a:rPr>
            </a:br>
            <a:r>
              <a:rPr lang="en-US" sz="2000" i="1" dirty="0" smtClean="0">
                <a:solidFill>
                  <a:srgbClr val="C00000"/>
                </a:solidFill>
              </a:rPr>
              <a:t>above value)  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91898" y="3267773"/>
            <a:ext cx="106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800" i="1" baseline="-25000" dirty="0" err="1" smtClean="0">
                <a:latin typeface="Comic Sans MS" charset="0"/>
                <a:ea typeface="Comic Sans MS" charset="0"/>
                <a:cs typeface="Comic Sans MS" charset="0"/>
              </a:rPr>
              <a:t>synth</a:t>
            </a:r>
            <a:endParaRPr lang="en-US" sz="2800" i="1" baseline="-2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294" y="1507720"/>
            <a:ext cx="6914148" cy="11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5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GANs</a:t>
            </a:r>
            <a:r>
              <a:rPr lang="en-US" dirty="0"/>
              <a:t> </a:t>
            </a:r>
            <a:r>
              <a:rPr lang="en-US" dirty="0" smtClean="0"/>
              <a:t>as 2-player games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3" y="1546310"/>
            <a:ext cx="3612697" cy="426185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068411" y="1364958"/>
            <a:ext cx="1299411" cy="651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Real (1) or Fake (0)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13221" y="4876800"/>
            <a:ext cx="192505" cy="256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05294" y="2253205"/>
            <a:ext cx="625643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D</a:t>
            </a:r>
            <a:r>
              <a:rPr lang="en-US" sz="2000" baseline="-25000" dirty="0" err="1" smtClean="0">
                <a:solidFill>
                  <a:schemeClr val="tx1"/>
                </a:solidFill>
              </a:rPr>
              <a:t>v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96651" y="3800057"/>
            <a:ext cx="625643" cy="48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</a:rPr>
              <a:t>G</a:t>
            </a:r>
            <a:r>
              <a:rPr lang="en-US" sz="2000" baseline="-25000">
                <a:solidFill>
                  <a:schemeClr val="tx1"/>
                </a:solidFill>
              </a:rPr>
              <a:t>u</a:t>
            </a:r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8969" y="5989513"/>
            <a:ext cx="49019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u= trainable parameters of Generator net</a:t>
            </a:r>
          </a:p>
          <a:p>
            <a:r>
              <a:rPr lang="en-US" sz="2000" dirty="0"/>
              <a:t>v</a:t>
            </a:r>
            <a:r>
              <a:rPr lang="en-US" sz="2000" dirty="0" smtClean="0"/>
              <a:t> = trainable parameters of Discriminator net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79" y="3790993"/>
            <a:ext cx="2965785" cy="2171614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 rot="16200000">
            <a:off x="8412593" y="59794"/>
            <a:ext cx="606611" cy="510139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62767" y="2898945"/>
            <a:ext cx="2931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Payoff from generator</a:t>
            </a:r>
            <a:br>
              <a:rPr lang="en-US" sz="2400" dirty="0" smtClean="0"/>
            </a:br>
            <a:r>
              <a:rPr lang="en-US" sz="2400" smtClean="0"/>
              <a:t>to discriminator</a:t>
            </a:r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8562000" y="4285369"/>
            <a:ext cx="36944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Necessary stopping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US" sz="2400" dirty="0" smtClean="0">
                <a:solidFill>
                  <a:srgbClr val="FF0000"/>
                </a:solidFill>
              </a:rPr>
              <a:t>ondition: equilibrium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(“payoff unchanged if 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we flip the order of moves”)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5081957" y="2230307"/>
            <a:ext cx="377990" cy="7603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376700" y="2871959"/>
            <a:ext cx="1788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“moves”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68969" y="3389070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800" i="1" baseline="-25000" dirty="0" err="1" smtClean="0">
                <a:latin typeface="Comic Sans MS" charset="0"/>
                <a:ea typeface="Comic Sans MS" charset="0"/>
                <a:cs typeface="Comic Sans MS" charset="0"/>
              </a:rPr>
              <a:t>real</a:t>
            </a:r>
            <a:endParaRPr lang="en-US" sz="2800" i="1" baseline="-2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91898" y="3267773"/>
            <a:ext cx="1061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800" i="1" baseline="-25000" dirty="0" err="1" smtClean="0">
                <a:latin typeface="Comic Sans MS" charset="0"/>
                <a:ea typeface="Comic Sans MS" charset="0"/>
                <a:cs typeface="Comic Sans MS" charset="0"/>
              </a:rPr>
              <a:t>synth</a:t>
            </a:r>
            <a:endParaRPr lang="en-US" sz="2800" i="1" baseline="-2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693" y="1381128"/>
            <a:ext cx="6914148" cy="11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4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addressed in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3985"/>
            <a:ext cx="10198768" cy="1831975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Generalization. </a:t>
            </a:r>
            <a:r>
              <a:rPr lang="en-US" sz="2400" dirty="0" smtClean="0"/>
              <a:t>Suppose generator has ”won” at the end on the empirical samples  (i.e. discriminator has been left with no option but random guessing).</a:t>
            </a:r>
            <a:br>
              <a:rPr lang="en-US" sz="2400" dirty="0" smtClean="0"/>
            </a:br>
            <a:r>
              <a:rPr lang="en-US" sz="2400" dirty="0" smtClean="0"/>
              <a:t>Does this mean in any sense that the true distribution has been learnt?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968709"/>
            <a:ext cx="9150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Equilibrium. </a:t>
            </a:r>
            <a:r>
              <a:rPr lang="en-US" sz="2400" dirty="0" smtClean="0"/>
              <a:t>Does an equilibrium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exist</a:t>
            </a:r>
            <a:r>
              <a:rPr lang="en-US" sz="2400" dirty="0" smtClean="0"/>
              <a:t> in this 2-person game?</a:t>
            </a:r>
            <a:br>
              <a:rPr lang="en-US" sz="2400" dirty="0" smtClean="0"/>
            </a:br>
            <a:r>
              <a:rPr lang="en-US" sz="2400" dirty="0" smtClean="0"/>
              <a:t>(a priori, pure equilibrium not guaranteed; think rock/paper/scissors) 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555488" y="2806921"/>
            <a:ext cx="2806040" cy="523220"/>
            <a:chOff x="2555488" y="2967731"/>
            <a:chExt cx="2806040" cy="523220"/>
          </a:xfrm>
        </p:grpSpPr>
        <p:sp>
          <p:nvSpPr>
            <p:cNvPr id="4" name="TextBox 3"/>
            <p:cNvSpPr txBox="1"/>
            <p:nvPr/>
          </p:nvSpPr>
          <p:spPr>
            <a:xfrm>
              <a:off x="2555488" y="2967731"/>
              <a:ext cx="14606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err="1" smtClean="0">
                  <a:latin typeface="Comic Sans MS" charset="0"/>
                  <a:ea typeface="Comic Sans MS" charset="0"/>
                  <a:cs typeface="Comic Sans MS" charset="0"/>
                </a:rPr>
                <a:t>D</a:t>
              </a:r>
              <a:r>
                <a:rPr lang="en-US" sz="2800" i="1" baseline="-25000" dirty="0" err="1" smtClean="0">
                  <a:latin typeface="Comic Sans MS" charset="0"/>
                  <a:ea typeface="Comic Sans MS" charset="0"/>
                  <a:cs typeface="Comic Sans MS" charset="0"/>
                </a:rPr>
                <a:t>real</a:t>
              </a:r>
              <a:r>
                <a:rPr lang="en-US" sz="2800" i="1" baseline="-25000" dirty="0" smtClean="0">
                  <a:latin typeface="Comic Sans MS" charset="0"/>
                  <a:ea typeface="Comic Sans MS" charset="0"/>
                  <a:cs typeface="Comic Sans MS" charset="0"/>
                </a:rPr>
                <a:t>  </a:t>
              </a:r>
              <a:r>
                <a:rPr lang="en-US" sz="2800" i="1" dirty="0" smtClean="0">
                  <a:latin typeface="Comic Sans MS" charset="0"/>
                  <a:ea typeface="Comic Sans MS" charset="0"/>
                  <a:cs typeface="Comic Sans MS" charset="0"/>
                </a:rPr>
                <a:t>≈  </a:t>
              </a:r>
              <a:endParaRPr lang="en-US" sz="2800" i="1" baseline="-25000" dirty="0"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52782" y="2967731"/>
              <a:ext cx="15087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err="1" smtClean="0">
                  <a:latin typeface="Comic Sans MS" charset="0"/>
                  <a:ea typeface="Comic Sans MS" charset="0"/>
                  <a:cs typeface="Comic Sans MS" charset="0"/>
                </a:rPr>
                <a:t>D</a:t>
              </a:r>
              <a:r>
                <a:rPr lang="en-US" sz="2800" i="1" baseline="-25000" dirty="0" err="1" smtClean="0">
                  <a:latin typeface="Comic Sans MS" charset="0"/>
                  <a:ea typeface="Comic Sans MS" charset="0"/>
                  <a:cs typeface="Comic Sans MS" charset="0"/>
                </a:rPr>
                <a:t>synth</a:t>
              </a:r>
              <a:r>
                <a:rPr lang="en-US" sz="2800" i="1" baseline="-25000" dirty="0" smtClean="0">
                  <a:latin typeface="Comic Sans MS" charset="0"/>
                  <a:ea typeface="Comic Sans MS" charset="0"/>
                  <a:cs typeface="Comic Sans MS" charset="0"/>
                </a:rPr>
                <a:t> </a:t>
              </a:r>
              <a:r>
                <a:rPr lang="en-US" sz="2800" i="1" dirty="0" smtClean="0">
                  <a:latin typeface="Comic Sans MS" charset="0"/>
                  <a:ea typeface="Comic Sans MS" charset="0"/>
                  <a:cs typeface="Comic Sans MS" charset="0"/>
                </a:rPr>
                <a:t>??</a:t>
              </a:r>
              <a:endParaRPr lang="en-US" sz="2800" i="1" baseline="-25000" dirty="0"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</p:grpSp>
      <p:sp>
        <p:nvSpPr>
          <p:cNvPr id="7" name="Rounded Rectangular Callout 6"/>
          <p:cNvSpPr/>
          <p:nvPr/>
        </p:nvSpPr>
        <p:spPr>
          <a:xfrm>
            <a:off x="5313438" y="2620661"/>
            <a:ext cx="6737684" cy="1320263"/>
          </a:xfrm>
          <a:prstGeom prst="wedgeRoundRectCallout">
            <a:avLst>
              <a:gd name="adj1" fmla="val -50769"/>
              <a:gd name="adj2" fmla="val -6341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Past analyses:  If discriminator capacity and # samples are </a:t>
            </a:r>
            <a:r>
              <a:rPr lang="en-US" sz="2000" dirty="0" smtClean="0">
                <a:solidFill>
                  <a:srgbClr val="FF0000"/>
                </a:solidFill>
              </a:rPr>
              <a:t>“very large”,</a:t>
            </a:r>
            <a:r>
              <a:rPr lang="en-US" sz="2000" dirty="0" smtClean="0">
                <a:solidFill>
                  <a:schemeClr val="tx1"/>
                </a:solidFill>
              </a:rPr>
              <a:t> then yes since Wasserstein distance is exactly</a:t>
            </a:r>
            <a:br>
              <a:rPr lang="en-US" sz="2000" dirty="0" smtClean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0653" y="5438274"/>
            <a:ext cx="5098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(Also, </a:t>
            </a:r>
            <a:r>
              <a:rPr lang="en-US" sz="2400" dirty="0" smtClean="0">
                <a:solidFill>
                  <a:srgbClr val="C00000"/>
                </a:solidFill>
              </a:rPr>
              <a:t>insight</a:t>
            </a:r>
            <a:r>
              <a:rPr lang="en-US" sz="2400" dirty="0" smtClean="0"/>
              <a:t> into Geoff’s hypothesis</a:t>
            </a:r>
            <a:r>
              <a:rPr lang="is-IS" sz="2400" dirty="0" smtClean="0"/>
              <a:t>….)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63" y="3367124"/>
            <a:ext cx="5616556" cy="69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7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32660</TotalTime>
  <Words>1366</Words>
  <Application>Microsoft Macintosh PowerPoint</Application>
  <PresentationFormat>Widescreen</PresentationFormat>
  <Paragraphs>223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Adobe Garamond Pro</vt:lpstr>
      <vt:lpstr>Calibri</vt:lpstr>
      <vt:lpstr>Calibri Light</vt:lpstr>
      <vt:lpstr>Comic Sans MS</vt:lpstr>
      <vt:lpstr>Symbol</vt:lpstr>
      <vt:lpstr>Wingdings</vt:lpstr>
      <vt:lpstr>Arial</vt:lpstr>
      <vt:lpstr>Office Theme</vt:lpstr>
      <vt:lpstr>Generalization and Equilbrium in Generative Adversarial Nets (GANs)</vt:lpstr>
      <vt:lpstr>Deep generative models</vt:lpstr>
      <vt:lpstr>Prologue (2013, Place: Googleplex)</vt:lpstr>
      <vt:lpstr>PowerPoint Presentation</vt:lpstr>
      <vt:lpstr>Generative Adversarial Nets (GANs)  [Goodfellow et al. 2014]</vt:lpstr>
      <vt:lpstr>Generative Adversarial Nets (GANs)  [Goodfellow et al. 2014]</vt:lpstr>
      <vt:lpstr>Generative Adversarial Nets (GANs)</vt:lpstr>
      <vt:lpstr>GANs as 2-player games</vt:lpstr>
      <vt:lpstr>Issues addressed in this talk</vt:lpstr>
      <vt:lpstr>Bad news: Bounded capacity discriminators are weak</vt:lpstr>
      <vt:lpstr>Aside: Proposed defn of Generalization</vt:lpstr>
      <vt:lpstr>(Partial good news): If # of samples &gt; (nlog n)/e2 then performance on the samples tracks (within     e) the performance on the full distribution. </vt:lpstr>
      <vt:lpstr>Generalization happens for NN distance </vt:lpstr>
      <vt:lpstr>What have we just learnt? </vt:lpstr>
      <vt:lpstr>Equilibrium in GAN game</vt:lpstr>
      <vt:lpstr>Thought experiment</vt:lpstr>
      <vt:lpstr>Existence of an equilibrium</vt:lpstr>
      <vt:lpstr>Existence of approximate equilibrium</vt:lpstr>
      <vt:lpstr>Existence of approximate pure equilibrium (proof only works for Wasserstein objective)</vt:lpstr>
      <vt:lpstr>Empirics: MIX + GAN protocol</vt:lpstr>
      <vt:lpstr>DC-GAN  improved version (Huang et al’16)     </vt:lpstr>
      <vt:lpstr>Quantitative comparison</vt:lpstr>
      <vt:lpstr>Takeaway lessons</vt:lpstr>
      <vt:lpstr>PowerPoint Presentation</vt:lpstr>
      <vt:lpstr>Postscript: Distributions learnt by current GANs indeed have low diversity. </vt:lpstr>
      <vt:lpstr>Stacked GAN on CIFAR-10</vt:lpstr>
      <vt:lpstr>Duplicates on CelebA (faces) training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Theoretical approach to semantic coding and hashing</dc:title>
  <dc:creator>Sanjeev Arora</dc:creator>
  <cp:lastModifiedBy>Sanjeev Arora</cp:lastModifiedBy>
  <cp:revision>329</cp:revision>
  <dcterms:created xsi:type="dcterms:W3CDTF">2016-11-12T18:18:52Z</dcterms:created>
  <dcterms:modified xsi:type="dcterms:W3CDTF">2017-04-24T21:12:57Z</dcterms:modified>
</cp:coreProperties>
</file>